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85" r:id="rId2"/>
    <p:sldId id="308" r:id="rId3"/>
    <p:sldId id="334" r:id="rId4"/>
    <p:sldId id="333" r:id="rId5"/>
    <p:sldId id="335" r:id="rId6"/>
    <p:sldId id="315" r:id="rId7"/>
    <p:sldId id="316" r:id="rId8"/>
    <p:sldId id="293" r:id="rId9"/>
    <p:sldId id="310" r:id="rId10"/>
    <p:sldId id="309" r:id="rId11"/>
    <p:sldId id="319" r:id="rId12"/>
    <p:sldId id="318" r:id="rId13"/>
    <p:sldId id="286" r:id="rId14"/>
    <p:sldId id="332" r:id="rId15"/>
    <p:sldId id="301" r:id="rId16"/>
    <p:sldId id="325" r:id="rId17"/>
    <p:sldId id="331" r:id="rId18"/>
    <p:sldId id="327" r:id="rId19"/>
    <p:sldId id="307" r:id="rId20"/>
    <p:sldId id="317" r:id="rId21"/>
    <p:sldId id="328" r:id="rId22"/>
    <p:sldId id="329" r:id="rId23"/>
    <p:sldId id="330" r:id="rId24"/>
    <p:sldId id="321" r:id="rId25"/>
  </p:sldIdLst>
  <p:sldSz cx="9144000" cy="6858000" type="screen4x3"/>
  <p:notesSz cx="6724650" cy="96805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389626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779252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168878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558503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1948129" algn="l" defTabSz="779252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337755" algn="l" defTabSz="779252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2727381" algn="l" defTabSz="779252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117007" algn="l" defTabSz="779252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CBF"/>
    <a:srgbClr val="209740"/>
    <a:srgbClr val="90B630"/>
    <a:srgbClr val="DDDDDD"/>
    <a:srgbClr val="191919"/>
    <a:srgbClr val="FF0000"/>
    <a:srgbClr val="E3000F"/>
    <a:srgbClr val="1D92E1"/>
    <a:srgbClr val="FF3300"/>
    <a:srgbClr val="7DA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9619" autoAdjust="0"/>
    <p:restoredTop sz="97751" autoAdjust="0"/>
  </p:normalViewPr>
  <p:slideViewPr>
    <p:cSldViewPr snapToGrid="0" showGuides="1">
      <p:cViewPr>
        <p:scale>
          <a:sx n="100" d="100"/>
          <a:sy n="100" d="100"/>
        </p:scale>
        <p:origin x="-198" y="-72"/>
      </p:cViewPr>
      <p:guideLst>
        <p:guide orient="horz" pos="2161"/>
        <p:guide orient="horz" pos="439"/>
        <p:guide orient="horz" pos="3715"/>
        <p:guide orient="horz" pos="3544"/>
        <p:guide orient="horz" pos="1067"/>
        <p:guide orient="horz" pos="848"/>
        <p:guide orient="horz" pos="1244"/>
        <p:guide orient="horz" pos="3866"/>
        <p:guide pos="2881"/>
        <p:guide pos="2315"/>
        <p:guide pos="97"/>
        <p:guide pos="5659"/>
        <p:guide pos="3443"/>
        <p:guide pos="4552"/>
        <p:guide pos="1195"/>
        <p:guide pos="1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756"/>
    </p:cViewPr>
  </p:sorterViewPr>
  <p:notesViewPr>
    <p:cSldViewPr snapToGrid="0" showGuides="1">
      <p:cViewPr>
        <p:scale>
          <a:sx n="100" d="100"/>
          <a:sy n="100" d="100"/>
        </p:scale>
        <p:origin x="-1848" y="1680"/>
      </p:cViewPr>
      <p:guideLst>
        <p:guide orient="horz" pos="3049"/>
        <p:guide pos="211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3291" cy="48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467" tIns="44734" rIns="89467" bIns="44734" numCol="1" anchor="t" anchorCtr="0" compatLnSpc="1">
            <a:prstTxWarp prst="textNoShape">
              <a:avLst/>
            </a:prstTxWarp>
          </a:bodyPr>
          <a:lstStyle>
            <a:lvl1pPr defTabSz="894876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9808" y="0"/>
            <a:ext cx="2913291" cy="48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467" tIns="44734" rIns="89467" bIns="44734" numCol="1" anchor="t" anchorCtr="0" compatLnSpc="1">
            <a:prstTxWarp prst="textNoShape">
              <a:avLst/>
            </a:prstTxWarp>
          </a:bodyPr>
          <a:lstStyle>
            <a:lvl1pPr algn="r" defTabSz="894876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366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93783"/>
            <a:ext cx="2913291" cy="48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467" tIns="44734" rIns="89467" bIns="44734" numCol="1" anchor="b" anchorCtr="0" compatLnSpc="1">
            <a:prstTxWarp prst="textNoShape">
              <a:avLst/>
            </a:prstTxWarp>
          </a:bodyPr>
          <a:lstStyle>
            <a:lvl1pPr defTabSz="894876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366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9808" y="9193783"/>
            <a:ext cx="2913291" cy="48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467" tIns="44734" rIns="89467" bIns="44734" numCol="1" anchor="b" anchorCtr="0" compatLnSpc="1">
            <a:prstTxWarp prst="textNoShape">
              <a:avLst/>
            </a:prstTxWarp>
          </a:bodyPr>
          <a:lstStyle>
            <a:lvl1pPr algn="r" defTabSz="894876" eaLnBrk="1" hangingPunct="1">
              <a:defRPr sz="1200"/>
            </a:lvl1pPr>
          </a:lstStyle>
          <a:p>
            <a:fld id="{B0E73A38-75F7-4792-84E7-B042FF550B40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322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5200" y="746125"/>
            <a:ext cx="4783138" cy="3586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839" y="4632980"/>
            <a:ext cx="4903650" cy="4331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467" tIns="44734" rIns="89467" bIns="447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10 </a:t>
            </a:r>
            <a:r>
              <a:rPr lang="de-DE" dirty="0" err="1" smtClean="0"/>
              <a:t>pt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35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561076" indent="-171450" algn="l" rtl="0" fontAlgn="base">
      <a:spcBef>
        <a:spcPct val="30000"/>
      </a:spcBef>
      <a:spcAft>
        <a:spcPct val="0"/>
      </a:spcAft>
      <a:buSzPct val="70000"/>
      <a:buFont typeface="Courier New" panose="02070309020205020404" pitchFamily="49" charset="0"/>
      <a:buChar char="o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50702" indent="-171450" algn="l" rtl="0" fontAlgn="base">
      <a:spcBef>
        <a:spcPct val="30000"/>
      </a:spcBef>
      <a:spcAft>
        <a:spcPct val="0"/>
      </a:spcAft>
      <a:buSzPct val="70000"/>
      <a:buFont typeface="Symbol" panose="05050102010706020507" pitchFamily="18" charset="2"/>
      <a:buChar char="-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40328" indent="-171450" algn="l" rtl="0" fontAlgn="base">
      <a:spcBef>
        <a:spcPct val="30000"/>
      </a:spcBef>
      <a:spcAft>
        <a:spcPct val="0"/>
      </a:spcAft>
      <a:buFont typeface="Wingdings" panose="05000000000000000000" pitchFamily="2" charset="2"/>
      <a:buChar char="§"/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729953" indent="-171450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˃"/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75" y="746125"/>
            <a:ext cx="4783138" cy="3586163"/>
          </a:xfrm>
          <a:ln/>
        </p:spPr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1200" b="1" dirty="0">
                <a:latin typeface="Arial"/>
              </a:rPr>
              <a:t>WAGO-I/O-SYSTEM 750, 753, 758 for scalable automation solutions</a:t>
            </a:r>
            <a:endParaRPr lang="de-DE" sz="1200" b="1" dirty="0">
              <a:latin typeface="Arial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dirty="0">
                <a:latin typeface="Arial"/>
              </a:rPr>
              <a:t>Fine modularity and fieldbus-independence are hallmarks of the WAGO-I/O-SYSTEM, which boasts worldwide approvals for a diverse range of applications. During development, great care was taken to ensure the system could account for all the requirements placed on decentralized fieldbus systems. </a:t>
            </a:r>
            <a:endParaRPr lang="de-DE" dirty="0">
              <a:latin typeface="Arial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de-DE" b="1" dirty="0"/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b="1" dirty="0">
                <a:latin typeface="Arial"/>
              </a:rPr>
              <a:t>Designed to Meet Practical Requirements</a:t>
            </a:r>
            <a:endParaRPr lang="de-DE" b="1" dirty="0">
              <a:latin typeface="Arial"/>
            </a:endParaRPr>
          </a:p>
          <a:p>
            <a:pPr marL="179897" indent="-179897">
              <a:lnSpc>
                <a:spcPct val="90000"/>
              </a:lnSpc>
              <a:buFontTx/>
              <a:buChar char="•"/>
              <a:defRPr/>
            </a:pPr>
            <a:r>
              <a:rPr lang="en-US" dirty="0">
                <a:latin typeface="Arial"/>
              </a:rPr>
              <a:t>I/O modules with pluggable connectors (753 Series)</a:t>
            </a:r>
            <a:endParaRPr lang="de-DE" dirty="0">
              <a:latin typeface="Arial"/>
            </a:endParaRPr>
          </a:p>
          <a:p>
            <a:pPr marL="179897" indent="-179897">
              <a:lnSpc>
                <a:spcPct val="90000"/>
              </a:lnSpc>
              <a:buFontTx/>
              <a:buChar char="•"/>
              <a:defRPr/>
            </a:pPr>
            <a:r>
              <a:rPr lang="en-US" dirty="0">
                <a:latin typeface="Arial"/>
              </a:rPr>
              <a:t>Fine granularity: I/O module accommodates 1, 2, 4, 8 or 16 channels</a:t>
            </a:r>
            <a:endParaRPr lang="de-DE" dirty="0">
              <a:latin typeface="Arial"/>
            </a:endParaRPr>
          </a:p>
          <a:p>
            <a:pPr marL="179897" indent="-179897">
              <a:lnSpc>
                <a:spcPct val="90000"/>
              </a:lnSpc>
              <a:buFontTx/>
              <a:buChar char="•"/>
              <a:defRPr/>
            </a:pPr>
            <a:r>
              <a:rPr lang="en-US" dirty="0">
                <a:latin typeface="Arial"/>
              </a:rPr>
              <a:t>Fieldbus-independent: Fieldbus couplers and controllers for the most common fieldbus protocols and industrial ETHERNET standards </a:t>
            </a:r>
            <a:endParaRPr lang="de-DE" dirty="0">
              <a:latin typeface="Arial"/>
            </a:endParaRPr>
          </a:p>
          <a:p>
            <a:pPr marL="179897" indent="-179897">
              <a:lnSpc>
                <a:spcPct val="90000"/>
              </a:lnSpc>
              <a:buFontTx/>
              <a:buChar char="•"/>
              <a:defRPr/>
            </a:pPr>
            <a:r>
              <a:rPr lang="en-US" dirty="0">
                <a:latin typeface="Arial"/>
              </a:rPr>
              <a:t>A sound investment: Fieldbus-independent node design easily accommodates new bus standards while retaining the I/O modules </a:t>
            </a:r>
            <a:endParaRPr lang="de-DE" dirty="0">
              <a:latin typeface="Arial"/>
            </a:endParaRPr>
          </a:p>
          <a:p>
            <a:pPr marL="179897" indent="-179897">
              <a:lnSpc>
                <a:spcPct val="90000"/>
              </a:lnSpc>
              <a:buFontTx/>
              <a:buChar char="•"/>
              <a:defRPr/>
            </a:pPr>
            <a:r>
              <a:rPr lang="en-US" dirty="0">
                <a:latin typeface="Arial"/>
              </a:rPr>
              <a:t>Clear Identification: Color-coded group marker carriers and WAGO WSB markers for clamping units </a:t>
            </a:r>
            <a:endParaRPr lang="de-DE" dirty="0">
              <a:latin typeface="Arial"/>
            </a:endParaRPr>
          </a:p>
          <a:p>
            <a:pPr marL="179897" indent="-179897">
              <a:lnSpc>
                <a:spcPct val="90000"/>
              </a:lnSpc>
              <a:buFontTx/>
              <a:buChar char="•"/>
              <a:defRPr/>
            </a:pPr>
            <a:r>
              <a:rPr lang="en-US" dirty="0">
                <a:latin typeface="Arial"/>
              </a:rPr>
              <a:t>Scalable performance: With economy and standard couplers as well as programmable controllers on through to comprehensive IPCs</a:t>
            </a:r>
            <a:endParaRPr lang="de-DE" dirty="0">
              <a:latin typeface="Arial"/>
            </a:endParaRPr>
          </a:p>
          <a:p>
            <a:pPr marL="179897" indent="-179897">
              <a:lnSpc>
                <a:spcPct val="90000"/>
              </a:lnSpc>
              <a:buFontTx/>
              <a:buChar char="•"/>
              <a:defRPr/>
            </a:pPr>
            <a:r>
              <a:rPr lang="en-US" dirty="0" smtClean="0">
                <a:latin typeface="Arial"/>
              </a:rPr>
              <a:t>High-performance: Controllers </a:t>
            </a:r>
            <a:r>
              <a:rPr lang="en-US" dirty="0">
                <a:latin typeface="Arial"/>
              </a:rPr>
              <a:t>for distributed control networks according to </a:t>
            </a:r>
            <a:endParaRPr lang="en-US" dirty="0" smtClean="0">
              <a:latin typeface="Arial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>
                <a:latin typeface="Arial"/>
              </a:rPr>
              <a:t> </a:t>
            </a:r>
            <a:r>
              <a:rPr lang="en-US" dirty="0" smtClean="0">
                <a:latin typeface="Arial"/>
              </a:rPr>
              <a:t>    IEC </a:t>
            </a:r>
            <a:r>
              <a:rPr lang="en-US" dirty="0">
                <a:latin typeface="Arial"/>
              </a:rPr>
              <a:t>61131-3 </a:t>
            </a:r>
            <a:endParaRPr lang="de-DE" dirty="0">
              <a:latin typeface="Arial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1</a:t>
            </a:fld>
            <a:r>
              <a:rPr lang="de-DE" dirty="0" smtClean="0"/>
              <a:t> </a:t>
            </a:r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4725" y="735013"/>
            <a:ext cx="4789488" cy="3590925"/>
          </a:xfrm>
          <a:ln/>
        </p:spPr>
      </p:sp>
      <p:pic>
        <p:nvPicPr>
          <p:cNvPr id="123085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r="1042"/>
          <a:stretch>
            <a:fillRect/>
          </a:stretch>
        </p:blipFill>
        <p:spPr>
          <a:xfrm>
            <a:off x="447991" y="4663214"/>
            <a:ext cx="5936252" cy="3711537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10</a:t>
            </a:fld>
            <a:r>
              <a:rPr lang="de-DE" dirty="0" smtClean="0"/>
              <a:t> </a:t>
            </a:r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11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7041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12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369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8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75" y="746125"/>
            <a:ext cx="4783138" cy="3586163"/>
          </a:xfrm>
          <a:ln/>
        </p:spPr>
      </p:sp>
      <p:sp>
        <p:nvSpPr>
          <p:cNvPr id="10997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13</a:t>
            </a:fld>
            <a:r>
              <a:rPr lang="de-DE" dirty="0" smtClean="0"/>
              <a:t> </a:t>
            </a:r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8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75" y="746125"/>
            <a:ext cx="4783138" cy="3586163"/>
          </a:xfrm>
          <a:ln/>
        </p:spPr>
      </p:sp>
      <p:sp>
        <p:nvSpPr>
          <p:cNvPr id="10997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communication between PC and controller takes place using standard network interface cards via Ethernet.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14</a:t>
            </a:fld>
            <a:r>
              <a:rPr lang="de-DE" dirty="0" smtClean="0"/>
              <a:t> </a:t>
            </a:r>
            <a:endParaRPr lang="de-D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4725" y="735013"/>
            <a:ext cx="4789488" cy="3590925"/>
          </a:xfrm>
          <a:ln/>
        </p:spPr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15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3"/>
          </p:nvPr>
        </p:nvSpPr>
        <p:spPr>
          <a:xfrm>
            <a:off x="906463" y="4632325"/>
            <a:ext cx="4903787" cy="4332288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de-DE" dirty="0" smtClean="0">
                <a:latin typeface="Arial"/>
              </a:rPr>
              <a:t>(</a:t>
            </a:r>
            <a:r>
              <a:rPr lang="de-DE" dirty="0" err="1" smtClean="0">
                <a:latin typeface="Arial"/>
              </a:rPr>
              <a:t>From</a:t>
            </a:r>
            <a:r>
              <a:rPr lang="de-DE" dirty="0" smtClean="0">
                <a:latin typeface="Arial"/>
              </a:rPr>
              <a:t> </a:t>
            </a:r>
            <a:r>
              <a:rPr lang="de-DE" dirty="0" err="1" smtClean="0">
                <a:latin typeface="Arial"/>
              </a:rPr>
              <a:t>the</a:t>
            </a:r>
            <a:r>
              <a:rPr lang="de-DE" dirty="0" smtClean="0">
                <a:latin typeface="Arial"/>
              </a:rPr>
              <a:t> WAGO-I/O-</a:t>
            </a:r>
            <a:r>
              <a:rPr lang="de-DE" i="1" dirty="0" smtClean="0">
                <a:latin typeface="Arial"/>
              </a:rPr>
              <a:t>CHECK</a:t>
            </a:r>
            <a:r>
              <a:rPr lang="de-DE" dirty="0" smtClean="0">
                <a:latin typeface="Arial"/>
              </a:rPr>
              <a:t> </a:t>
            </a:r>
            <a:r>
              <a:rPr lang="de-DE" dirty="0" err="1" smtClean="0">
                <a:latin typeface="Arial"/>
              </a:rPr>
              <a:t>manual</a:t>
            </a:r>
            <a:r>
              <a:rPr lang="de-DE" dirty="0" smtClean="0">
                <a:latin typeface="Arial"/>
              </a:rPr>
              <a:t>)</a:t>
            </a:r>
            <a:endParaRPr lang="de-DE" dirty="0">
              <a:latin typeface="Arial"/>
            </a:endParaRPr>
          </a:p>
          <a:p>
            <a:pPr eaLnBrk="1" hangingPunct="1">
              <a:defRPr/>
            </a:pPr>
            <a:endParaRPr lang="de-DE" b="1" dirty="0"/>
          </a:p>
          <a:p>
            <a:pPr eaLnBrk="1" hangingPunct="1">
              <a:defRPr/>
            </a:pPr>
            <a:endParaRPr lang="de-DE" b="1" dirty="0"/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sz="1200" b="1" dirty="0" smtClean="0">
                <a:latin typeface="Arial"/>
              </a:rPr>
              <a:t>5.1 Configuring the communication </a:t>
            </a:r>
            <a:r>
              <a:rPr lang="en-US" sz="1200" b="1" dirty="0">
                <a:latin typeface="Arial"/>
              </a:rPr>
              <a:t>c</a:t>
            </a:r>
            <a:r>
              <a:rPr lang="en-US" sz="1200" b="1" dirty="0" smtClean="0">
                <a:latin typeface="Arial"/>
              </a:rPr>
              <a:t>onnection </a:t>
            </a:r>
            <a:endParaRPr lang="de-DE" sz="1200" b="1" dirty="0">
              <a:latin typeface="Arial"/>
            </a:endParaRP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dirty="0" smtClean="0">
                <a:latin typeface="Arial"/>
              </a:rPr>
              <a:t>The following work steps are required to set up the communication connection: </a:t>
            </a:r>
            <a:endParaRPr lang="de-DE" dirty="0">
              <a:latin typeface="Arial"/>
            </a:endParaRPr>
          </a:p>
          <a:p>
            <a:pPr marL="265112" lvl="1" indent="-86792" eaLnBrk="1" hangingPunct="1">
              <a:buFontTx/>
              <a:buChar char="•"/>
              <a:defRPr/>
            </a:pPr>
            <a:r>
              <a:rPr lang="en-US" dirty="0" smtClean="0">
                <a:latin typeface="Arial"/>
              </a:rPr>
              <a:t>Switch off the power supply of the fieldbus controller.</a:t>
            </a:r>
            <a:endParaRPr lang="de-DE" dirty="0">
              <a:latin typeface="Arial"/>
            </a:endParaRPr>
          </a:p>
          <a:p>
            <a:pPr marL="265112" lvl="1" indent="-86792" eaLnBrk="1" hangingPunct="1">
              <a:buFontTx/>
              <a:buChar char="•"/>
              <a:defRPr/>
            </a:pPr>
            <a:r>
              <a:rPr lang="en-US" dirty="0" smtClean="0">
                <a:latin typeface="Arial"/>
              </a:rPr>
              <a:t>Open the configuration interface of the fieldbus controller.</a:t>
            </a:r>
          </a:p>
          <a:p>
            <a:pPr marL="265112" lvl="1" indent="-86792" eaLnBrk="1" hangingPunct="1">
              <a:buFontTx/>
              <a:buChar char="•"/>
              <a:defRPr/>
            </a:pPr>
            <a:endParaRPr lang="de-DE" dirty="0">
              <a:latin typeface="Arial"/>
            </a:endParaRP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b="1" i="1" dirty="0" smtClean="0">
                <a:latin typeface="Arial"/>
              </a:rPr>
              <a:t>Warning! </a:t>
            </a:r>
            <a:br>
              <a:rPr lang="en-US" b="1" i="1" dirty="0" smtClean="0">
                <a:latin typeface="Arial"/>
              </a:rPr>
            </a:br>
            <a:r>
              <a:rPr lang="en-US" b="1" i="1" dirty="0" smtClean="0">
                <a:latin typeface="Arial"/>
              </a:rPr>
              <a:t>Do NOT touch the interface contacts of the fieldbus controller with your fingers or any conductive objects!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de-DE" b="1" i="1" dirty="0">
              <a:latin typeface="Arial"/>
            </a:endParaRPr>
          </a:p>
          <a:p>
            <a:pPr marL="265112" lvl="1" indent="-86792" eaLnBrk="1" hangingPunct="1">
              <a:buFontTx/>
              <a:buChar char="•"/>
              <a:defRPr/>
            </a:pPr>
            <a:r>
              <a:rPr lang="en-US" dirty="0" smtClean="0">
                <a:latin typeface="Arial"/>
              </a:rPr>
              <a:t>Connect the configuration interface to the appropriate socket of the communication cable 750-920.</a:t>
            </a:r>
            <a:endParaRPr lang="de-DE" dirty="0">
              <a:latin typeface="Arial"/>
            </a:endParaRPr>
          </a:p>
          <a:p>
            <a:pPr marL="265112" lvl="1" indent="-86792" eaLnBrk="1" hangingPunct="1">
              <a:buFontTx/>
              <a:buChar char="•"/>
              <a:defRPr/>
            </a:pPr>
            <a:r>
              <a:rPr lang="en-US" dirty="0" smtClean="0">
                <a:latin typeface="Arial"/>
              </a:rPr>
              <a:t>Connect the Sub-D socket of the communication cable with a free serial interface of the computer.</a:t>
            </a:r>
            <a:endParaRPr lang="de-DE" dirty="0">
              <a:latin typeface="Arial"/>
            </a:endParaRPr>
          </a:p>
          <a:p>
            <a:pPr eaLnBrk="1" hangingPunct="1">
              <a:defRPr/>
            </a:pPr>
            <a:endParaRPr lang="de-DE" b="1" dirty="0"/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b="1" dirty="0" smtClean="0">
                <a:latin typeface="Arial"/>
              </a:rPr>
              <a:t>WAGO-I/O-</a:t>
            </a:r>
            <a:r>
              <a:rPr lang="en-US" b="1" i="1" dirty="0" smtClean="0">
                <a:latin typeface="Arial"/>
              </a:rPr>
              <a:t>CHECK</a:t>
            </a:r>
            <a:r>
              <a:rPr lang="en-US" b="1" dirty="0" smtClean="0">
                <a:latin typeface="Arial"/>
              </a:rPr>
              <a:t> </a:t>
            </a:r>
            <a:r>
              <a:rPr lang="en-US" dirty="0" smtClean="0">
                <a:latin typeface="Arial"/>
              </a:rPr>
              <a:t>is now able to communicate with the node.</a:t>
            </a:r>
            <a:endParaRPr lang="de-DE" dirty="0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16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3096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17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3184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18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2750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75" y="746125"/>
            <a:ext cx="4783138" cy="3586163"/>
          </a:xfrm>
          <a:ln/>
        </p:spPr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19</a:t>
            </a:fld>
            <a:r>
              <a:rPr lang="de-DE" dirty="0" smtClean="0"/>
              <a:t> </a:t>
            </a: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75" y="746125"/>
            <a:ext cx="4783138" cy="3586163"/>
          </a:xfrm>
          <a:ln/>
        </p:spPr>
      </p:sp>
      <p:sp>
        <p:nvSpPr>
          <p:cNvPr id="11038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05839" y="4632980"/>
            <a:ext cx="5009186" cy="4331995"/>
          </a:xfrm>
        </p:spPr>
        <p:txBody>
          <a:bodyPr/>
          <a:lstStyle/>
          <a:p>
            <a:pPr marL="0" indent="0">
              <a:buNone/>
            </a:pPr>
            <a:r>
              <a:rPr lang="de-DE" sz="1200" b="1" dirty="0">
                <a:latin typeface="Arial"/>
              </a:rPr>
              <a:t>Total </a:t>
            </a:r>
            <a:r>
              <a:rPr lang="de-DE" sz="1200" b="1" dirty="0" err="1">
                <a:latin typeface="Arial"/>
              </a:rPr>
              <a:t>extension</a:t>
            </a:r>
            <a:r>
              <a:rPr lang="de-DE" sz="1200" b="1" dirty="0">
                <a:latin typeface="Arial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Arial"/>
              </a:rPr>
              <a:t>The length of the module assembly that can be connected to the </a:t>
            </a:r>
            <a:r>
              <a:rPr lang="en-US" dirty="0" smtClean="0">
                <a:latin typeface="Arial"/>
              </a:rPr>
              <a:t>controller </a:t>
            </a:r>
            <a:r>
              <a:rPr lang="en-US" dirty="0">
                <a:latin typeface="Arial"/>
              </a:rPr>
              <a:t>is 780 mm. The width of the end module is 12 mm. When assembled, the I/O modules have a maximum length of 768 mm.</a:t>
            </a:r>
            <a:endParaRPr lang="de-DE" dirty="0">
              <a:latin typeface="Arial"/>
            </a:endParaRPr>
          </a:p>
          <a:p>
            <a:pPr marL="0" indent="0">
              <a:buNone/>
            </a:pPr>
            <a:r>
              <a:rPr lang="de-DE" dirty="0" err="1">
                <a:latin typeface="Arial"/>
              </a:rPr>
              <a:t>Examples</a:t>
            </a:r>
            <a:r>
              <a:rPr lang="de-DE" dirty="0">
                <a:latin typeface="Arial"/>
              </a:rPr>
              <a:t>:</a:t>
            </a:r>
          </a:p>
          <a:p>
            <a:pPr marL="0" lvl="1" indent="0">
              <a:buNone/>
            </a:pPr>
            <a:r>
              <a:rPr lang="en-US" dirty="0">
                <a:latin typeface="Arial"/>
              </a:rPr>
              <a:t>64 I/O modules of </a:t>
            </a:r>
            <a:r>
              <a:rPr lang="en-US" dirty="0" smtClean="0">
                <a:latin typeface="Arial"/>
              </a:rPr>
              <a:t>12 mm </a:t>
            </a:r>
            <a:r>
              <a:rPr lang="en-US" dirty="0">
                <a:latin typeface="Arial"/>
              </a:rPr>
              <a:t>width can be connected to </a:t>
            </a:r>
            <a:r>
              <a:rPr lang="en-US" dirty="0" smtClean="0">
                <a:latin typeface="Arial"/>
              </a:rPr>
              <a:t>a controller</a:t>
            </a:r>
            <a:r>
              <a:rPr lang="en-US" dirty="0">
                <a:latin typeface="Arial"/>
              </a:rPr>
              <a:t>. </a:t>
            </a:r>
            <a:br>
              <a:rPr lang="en-US" dirty="0">
                <a:latin typeface="Arial"/>
              </a:rPr>
            </a:br>
            <a:r>
              <a:rPr lang="en-US" dirty="0">
                <a:latin typeface="Arial"/>
              </a:rPr>
              <a:t>32 I/O modules of </a:t>
            </a:r>
            <a:r>
              <a:rPr lang="en-US" dirty="0" smtClean="0">
                <a:latin typeface="Arial"/>
              </a:rPr>
              <a:t>24 mm </a:t>
            </a:r>
            <a:r>
              <a:rPr lang="en-US" dirty="0">
                <a:latin typeface="Arial"/>
              </a:rPr>
              <a:t>width can be connected to a </a:t>
            </a:r>
            <a:r>
              <a:rPr lang="en-US" dirty="0" smtClean="0">
                <a:latin typeface="Arial"/>
              </a:rPr>
              <a:t>controller</a:t>
            </a:r>
            <a:r>
              <a:rPr lang="en-US" dirty="0">
                <a:latin typeface="Arial"/>
              </a:rPr>
              <a:t>. </a:t>
            </a:r>
            <a:endParaRPr lang="de-DE" dirty="0">
              <a:latin typeface="Arial"/>
            </a:endParaRPr>
          </a:p>
          <a:p>
            <a:pPr marL="0" indent="0">
              <a:buNone/>
            </a:pPr>
            <a:r>
              <a:rPr lang="en-US" dirty="0" smtClean="0">
                <a:latin typeface="Arial"/>
              </a:rPr>
              <a:t>.</a:t>
            </a:r>
            <a:endParaRPr lang="de-DE" dirty="0">
              <a:latin typeface="Arial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2</a:t>
            </a:fld>
            <a:r>
              <a:rPr lang="de-DE" dirty="0" smtClean="0"/>
              <a:t> </a:t>
            </a:r>
            <a:endParaRPr lang="de-D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Rectangle 3"/>
          <p:cNvSpPr>
            <a:spLocks noGrp="1" noChangeArrowheads="1"/>
          </p:cNvSpPr>
          <p:nvPr>
            <p:ph type="body" idx="3"/>
          </p:nvPr>
        </p:nvSpPr>
        <p:spPr>
          <a:xfrm>
            <a:off x="852181" y="4549271"/>
            <a:ext cx="4868053" cy="4604254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de-DE" i="1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20</a:t>
            </a:fld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805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21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004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22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2110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23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311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24</a:t>
            </a:fld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3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42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4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8251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5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71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75" y="746125"/>
            <a:ext cx="4783138" cy="3586163"/>
          </a:xfrm>
          <a:ln/>
        </p:spPr>
      </p:sp>
      <p:sp>
        <p:nvSpPr>
          <p:cNvPr id="2" name="Textfeld 1"/>
          <p:cNvSpPr txBox="1"/>
          <p:nvPr/>
        </p:nvSpPr>
        <p:spPr>
          <a:xfrm>
            <a:off x="863434" y="4697841"/>
            <a:ext cx="3088292" cy="276460"/>
          </a:xfrm>
          <a:prstGeom prst="rect">
            <a:avLst/>
          </a:prstGeom>
          <a:noFill/>
          <a:effectLst/>
        </p:spPr>
        <p:txBody>
          <a:bodyPr wrap="square" lIns="90896" tIns="45447" rIns="90896" bIns="45447" rtlCol="0">
            <a:spAutoFit/>
          </a:bodyPr>
          <a:lstStyle/>
          <a:p>
            <a:r>
              <a:rPr lang="de-DE" b="1" dirty="0">
                <a:latin typeface="Arial"/>
              </a:rPr>
              <a:t>3.6.5    </a:t>
            </a:r>
            <a:r>
              <a:rPr lang="de-DE" b="1" dirty="0" err="1">
                <a:latin typeface="Arial"/>
              </a:rPr>
              <a:t>Supply</a:t>
            </a:r>
            <a:r>
              <a:rPr lang="de-DE" b="1" dirty="0">
                <a:latin typeface="Arial"/>
              </a:rPr>
              <a:t> </a:t>
            </a:r>
            <a:r>
              <a:rPr lang="de-DE" b="1" dirty="0" err="1">
                <a:latin typeface="Arial"/>
              </a:rPr>
              <a:t>example</a:t>
            </a:r>
            <a:endParaRPr lang="de-DE" b="1" dirty="0">
              <a:latin typeface="Arial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6</a:t>
            </a:fld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165725"/>
            <a:ext cx="35718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6065838"/>
            <a:ext cx="3571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feld 10"/>
          <p:cNvSpPr txBox="1">
            <a:spLocks noChangeArrowheads="1"/>
          </p:cNvSpPr>
          <p:nvPr/>
        </p:nvSpPr>
        <p:spPr bwMode="auto">
          <a:xfrm>
            <a:off x="1584325" y="5961063"/>
            <a:ext cx="4151313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896" tIns="45447" rIns="90896" bIns="45447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100" b="1" dirty="0" smtClean="0">
                <a:latin typeface="Times New Roman"/>
                <a:cs typeface="Times New Roman" pitchFamily="18" charset="0"/>
              </a:rPr>
              <a:t>Additional information for designing a ring feeding</a:t>
            </a:r>
            <a:endParaRPr lang="de-DE" sz="1100" b="1" dirty="0">
              <a:latin typeface="Times New Roman"/>
              <a:cs typeface="Times New Roman" pitchFamily="18" charset="0"/>
            </a:endParaRPr>
          </a:p>
          <a:p>
            <a:r>
              <a:rPr lang="en-US" sz="1100" dirty="0" smtClean="0">
                <a:latin typeface="Times New Roman"/>
                <a:cs typeface="Times New Roman" pitchFamily="18" charset="0"/>
              </a:rPr>
              <a:t>In order to increase system safety, a ring feeding of the ground potential is recommended. Thus, the ground potential is maintained, in the event that a bus terminal is pulled from the potential group.</a:t>
            </a:r>
            <a:endParaRPr lang="de-DE" sz="1100" dirty="0">
              <a:latin typeface="Times New Roman"/>
              <a:cs typeface="Times New Roman" pitchFamily="18" charset="0"/>
            </a:endParaRPr>
          </a:p>
          <a:p>
            <a:r>
              <a:rPr lang="en-US" sz="1100" dirty="0" smtClean="0">
                <a:latin typeface="Times New Roman"/>
                <a:cs typeface="Times New Roman" pitchFamily="18" charset="0"/>
              </a:rPr>
              <a:t>In ring feeding, the grounding conductor is connected to the beginning and end of a potential group.</a:t>
            </a:r>
            <a:endParaRPr lang="de-DE" sz="1100" dirty="0">
              <a:latin typeface="Times New Roman"/>
              <a:cs typeface="Times New Roman" pitchFamily="18" charset="0"/>
            </a:endParaRPr>
          </a:p>
          <a:p>
            <a:r>
              <a:rPr lang="en-US" sz="1100" dirty="0" smtClean="0">
                <a:latin typeface="Times New Roman"/>
                <a:cs typeface="Times New Roman" pitchFamily="18" charset="0"/>
              </a:rPr>
              <a:t>Please see the additional information for designing a ring feeding in chapter "Grounding"&gt; "protective earth" ring feeding.</a:t>
            </a:r>
            <a:endParaRPr lang="de-DE" sz="1100" dirty="0">
              <a:latin typeface="Times New Roman"/>
              <a:cs typeface="Times New Roman" pitchFamily="18" charset="0"/>
            </a:endParaRPr>
          </a:p>
        </p:txBody>
      </p:sp>
      <p:cxnSp>
        <p:nvCxnSpPr>
          <p:cNvPr id="21" name="Gerade Verbindung 20"/>
          <p:cNvCxnSpPr/>
          <p:nvPr/>
        </p:nvCxnSpPr>
        <p:spPr>
          <a:xfrm>
            <a:off x="1681163" y="5026025"/>
            <a:ext cx="405447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1657350" y="5668963"/>
            <a:ext cx="405447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>
            <a:off x="1657350" y="5951538"/>
            <a:ext cx="405447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>
            <a:off x="2114550" y="7261225"/>
            <a:ext cx="358457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"/>
          <p:cNvSpPr txBox="1">
            <a:spLocks noChangeArrowheads="1"/>
          </p:cNvSpPr>
          <p:nvPr/>
        </p:nvSpPr>
        <p:spPr bwMode="auto">
          <a:xfrm>
            <a:off x="1552575" y="5067300"/>
            <a:ext cx="418306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896" tIns="45447" rIns="90896" bIns="45447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100" b="1" dirty="0" smtClean="0">
                <a:latin typeface="Times New Roman"/>
                <a:cs typeface="Times New Roman" pitchFamily="18" charset="0"/>
              </a:rPr>
              <a:t>System and field supply must be isolated!</a:t>
            </a:r>
            <a:endParaRPr lang="de-DE" sz="1100" b="1" dirty="0">
              <a:latin typeface="Times New Roman"/>
              <a:cs typeface="Times New Roman" pitchFamily="18" charset="0"/>
            </a:endParaRPr>
          </a:p>
          <a:p>
            <a:r>
              <a:rPr lang="en-US" sz="1100" dirty="0" smtClean="0">
                <a:latin typeface="Times New Roman"/>
                <a:cs typeface="Times New Roman" pitchFamily="18" charset="0"/>
              </a:rPr>
              <a:t>The system supply and field supply must be isolated to ensure bus operation in the event of short circuits on the actuator side.</a:t>
            </a:r>
            <a:endParaRPr lang="de-DE" sz="1100" dirty="0">
              <a:latin typeface="Times New Roman"/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7</a:t>
            </a:fld>
            <a:r>
              <a:rPr lang="de-DE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813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8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01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1213" y="8907161"/>
            <a:ext cx="2911197" cy="51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758" tIns="43879" rIns="87758" bIns="43879" numCol="1" anchor="b" anchorCtr="0" compatLnSpc="1">
            <a:prstTxWarp prst="textNoShape">
              <a:avLst/>
            </a:prstTxWarp>
          </a:bodyPr>
          <a:lstStyle>
            <a:lvl1pPr algn="r" defTabSz="877784">
              <a:defRPr sz="1200"/>
            </a:lvl1pPr>
          </a:lstStyle>
          <a:p>
            <a:r>
              <a:rPr lang="de-DE" dirty="0" smtClean="0"/>
              <a:t>2 - </a:t>
            </a:r>
            <a:fld id="{D596A04B-ACB9-4AAE-868A-1FE9F3320A5A}" type="slidenum">
              <a:rPr lang="de-DE" smtClean="0"/>
              <a:pPr/>
              <a:t>9</a:t>
            </a:fld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487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fre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 </a:t>
            </a:r>
            <a:r>
              <a:rPr lang="de-DE" sz="600" baseline="0" dirty="0" smtClean="0"/>
              <a:t>               2 - </a:t>
            </a:r>
            <a:fld id="{DF233CF9-8AEF-439B-8941-59F9EA6AFE2B}" type="slidenum">
              <a:rPr lang="de-DE" sz="600" smtClean="0"/>
              <a:pPr/>
              <a:t>‹Nr.›</a:t>
            </a:fld>
            <a:r>
              <a:rPr lang="de-DE" sz="600" dirty="0" smtClean="0"/>
              <a:t> </a:t>
            </a:r>
            <a:endParaRPr lang="de-DE" sz="600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10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1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802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graphica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5" hasCustomPrompt="1"/>
          </p:nvPr>
        </p:nvSpPr>
        <p:spPr>
          <a:xfrm>
            <a:off x="577365" y="1260004"/>
            <a:ext cx="7982885" cy="4535999"/>
          </a:xfrm>
          <a:prstGeom prst="rect">
            <a:avLst/>
          </a:prstGeom>
        </p:spPr>
        <p:txBody>
          <a:bodyPr lIns="77925" tIns="38963" rIns="77925" bIns="38963"/>
          <a:lstStyle>
            <a:lvl1pPr marL="309807" indent="-309807">
              <a:buSzPct val="110000"/>
              <a:buFont typeface="Arial" panose="020B0604020202020204" pitchFamily="34" charset="0"/>
              <a:buChar char="•"/>
              <a:defRPr sz="1700"/>
            </a:lvl1pPr>
            <a:lvl2pPr marL="669670" indent="-257045">
              <a:buSzPct val="60000"/>
              <a:buFont typeface="Courier New" panose="02070309020205020404" pitchFamily="49" charset="0"/>
              <a:buChar char="o"/>
              <a:defRPr sz="1700"/>
            </a:lvl2pPr>
            <a:lvl3pPr marL="1030885" indent="-205636">
              <a:buSzPct val="80000"/>
              <a:buFont typeface="Symbol" panose="05050102010706020507" pitchFamily="18" charset="2"/>
              <a:buChar char="-"/>
              <a:defRPr sz="1700"/>
            </a:lvl3pPr>
            <a:lvl4pPr marL="1443510" indent="-206989">
              <a:buSzPct val="70000"/>
              <a:buFont typeface="Wingdings" panose="05000000000000000000" pitchFamily="2" charset="2"/>
              <a:buChar char="§"/>
              <a:defRPr sz="1700"/>
            </a:lvl4pPr>
            <a:lvl5pPr marL="1853428" indent="-204283">
              <a:buSzPct val="70000"/>
              <a:buFont typeface="Arial" panose="020B0604020202020204" pitchFamily="34" charset="0"/>
              <a:buChar char="˃"/>
              <a:defRPr sz="1700"/>
            </a:lvl5pPr>
          </a:lstStyle>
          <a:p>
            <a:pPr lvl="0"/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17 </a:t>
            </a:r>
            <a:r>
              <a:rPr lang="de-DE" dirty="0" err="1" smtClean="0"/>
              <a:t>pt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8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0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 </a:t>
            </a:r>
            <a:r>
              <a:rPr lang="de-DE" sz="600" baseline="0" dirty="0" smtClean="0"/>
              <a:t>               2 - </a:t>
            </a:r>
            <a:fld id="{DF233CF9-8AEF-439B-8941-59F9EA6AFE2B}" type="slidenum">
              <a:rPr lang="de-DE" sz="600" smtClean="0"/>
              <a:pPr/>
              <a:t>‹Nr.›</a:t>
            </a:fld>
            <a:r>
              <a:rPr lang="de-DE" sz="600" dirty="0" smtClean="0"/>
              <a:t> 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990119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153150" y="1266949"/>
            <a:ext cx="2990850" cy="2700000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txBody>
          <a:bodyPr lIns="77925" tIns="38963" rIns="77925" bIns="38963"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364403" y="1259059"/>
            <a:ext cx="5193418" cy="3608364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l">
              <a:buNone/>
              <a:defRPr sz="1700"/>
            </a:lvl1pPr>
          </a:lstStyle>
          <a:p>
            <a:pPr lvl="0"/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17 </a:t>
            </a:r>
            <a:r>
              <a:rPr lang="de-DE" dirty="0" err="1" smtClean="0"/>
              <a:t>pt</a:t>
            </a:r>
            <a:endParaRPr lang="de-DE" dirty="0" smtClean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12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5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 </a:t>
            </a:r>
            <a:r>
              <a:rPr lang="de-DE" sz="600" baseline="0" dirty="0" smtClean="0"/>
              <a:t>               2 - </a:t>
            </a:r>
            <a:fld id="{DF233CF9-8AEF-439B-8941-59F9EA6AFE2B}" type="slidenum">
              <a:rPr lang="de-DE" sz="600" smtClean="0"/>
              <a:pPr/>
              <a:t>‹Nr.›</a:t>
            </a:fld>
            <a:r>
              <a:rPr lang="de-DE" sz="600" dirty="0" smtClean="0"/>
              <a:t> 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609767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 numerica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5"/>
          <p:cNvSpPr>
            <a:spLocks noGrp="1"/>
          </p:cNvSpPr>
          <p:nvPr>
            <p:ph sz="quarter" idx="15" hasCustomPrompt="1"/>
          </p:nvPr>
        </p:nvSpPr>
        <p:spPr>
          <a:xfrm>
            <a:off x="577366" y="1260006"/>
            <a:ext cx="7982885" cy="4535999"/>
          </a:xfrm>
          <a:prstGeom prst="rect">
            <a:avLst/>
          </a:prstGeom>
        </p:spPr>
        <p:txBody>
          <a:bodyPr lIns="77925" tIns="38963" rIns="77925" bIns="38963"/>
          <a:lstStyle>
            <a:lvl1pPr marL="342900" indent="-342900">
              <a:buSzPct val="90000"/>
              <a:buFont typeface="+mj-lt"/>
              <a:buAutoNum type="romanUcPeriod"/>
              <a:defRPr sz="1700"/>
            </a:lvl1pPr>
            <a:lvl2pPr marL="755525" indent="-342900">
              <a:buSzPct val="90000"/>
              <a:buFont typeface="+mj-lt"/>
              <a:buAutoNum type="arabicPeriod"/>
              <a:defRPr sz="1700"/>
            </a:lvl2pPr>
            <a:lvl3pPr marL="1168149" indent="-342900">
              <a:buSzPct val="90000"/>
              <a:buFont typeface="+mj-lt"/>
              <a:buAutoNum type="alphaLcPeriod"/>
              <a:defRPr sz="1700"/>
            </a:lvl3pPr>
            <a:lvl4pPr marL="1579421" indent="-342900">
              <a:buSzPct val="90000"/>
              <a:buFont typeface="+mj-lt"/>
              <a:buAutoNum type="arabicParenBoth"/>
              <a:defRPr sz="1700"/>
            </a:lvl4pPr>
            <a:lvl5pPr marL="1992045" indent="-342900">
              <a:buSzPct val="90000"/>
              <a:buFont typeface="+mj-lt"/>
              <a:buAutoNum type="alphaLcParenR"/>
              <a:defRPr sz="1700"/>
            </a:lvl5pPr>
          </a:lstStyle>
          <a:p>
            <a:pPr lvl="0"/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17 </a:t>
            </a:r>
            <a:r>
              <a:rPr lang="de-DE" dirty="0" err="1" smtClean="0"/>
              <a:t>pt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4" y="6193497"/>
            <a:ext cx="1643013" cy="55609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306042"/>
            <a:ext cx="7255435" cy="3302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 </a:t>
            </a:r>
            <a:r>
              <a:rPr lang="de-DE" sz="600" baseline="0" dirty="0" smtClean="0"/>
              <a:t>               2 - </a:t>
            </a:r>
            <a:fld id="{DF233CF9-8AEF-439B-8941-59F9EA6AFE2B}" type="slidenum">
              <a:rPr lang="de-DE" sz="600" smtClean="0"/>
              <a:pPr/>
              <a:t>‹Nr.›</a:t>
            </a:fld>
            <a:r>
              <a:rPr lang="de-DE" sz="600" dirty="0" smtClean="0"/>
              <a:t> 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2281368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315346" y="6618469"/>
            <a:ext cx="2895600" cy="1799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191919"/>
                </a:solidFill>
              </a:defRPr>
            </a:lvl1pPr>
          </a:lstStyle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53" r:id="rId2"/>
    <p:sldLayoutId id="2147483664" r:id="rId3"/>
    <p:sldLayoutId id="2147483689" r:id="rId4"/>
  </p:sldLayoutIdLst>
  <p:transition/>
  <p:timing>
    <p:tnLst>
      <p:par>
        <p:cTn id="1" dur="indefinite" restart="never" nodeType="tmRoot"/>
      </p:par>
    </p:tnLst>
  </p:timing>
  <p:hf sldNum="0" hdr="0" dt="0"/>
  <p:txStyles>
    <p:titleStyle>
      <a:lvl1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2pPr>
      <a:lvl3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3pPr>
      <a:lvl4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4pPr>
      <a:lvl5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5pPr>
      <a:lvl6pPr marL="389626"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6pPr>
      <a:lvl7pPr marL="779252"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7pPr>
      <a:lvl8pPr marL="1168878"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8pPr>
      <a:lvl9pPr marL="1558503"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9pPr>
    </p:titleStyle>
    <p:bodyStyle>
      <a:lvl1pPr marL="309807" indent="-309807" algn="l" defTabSz="825249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9670" indent="-257045" algn="l" defTabSz="825249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030885" indent="-205636" algn="l" defTabSz="825249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443510" indent="-206989" algn="l" defTabSz="825249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1853428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243054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6pPr>
      <a:lvl7pPr marL="2632680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7pPr>
      <a:lvl8pPr marL="3022306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8pPr>
      <a:lvl9pPr marL="3411932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3" name="Rectangle 3"/>
          <p:cNvSpPr>
            <a:spLocks noChangeArrowheads="1"/>
          </p:cNvSpPr>
          <p:nvPr/>
        </p:nvSpPr>
        <p:spPr bwMode="auto">
          <a:xfrm>
            <a:off x="304800" y="6553200"/>
            <a:ext cx="3810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699" name="Rectangle 19"/>
          <p:cNvSpPr>
            <a:spLocks noGrp="1" noChangeArrowheads="1"/>
          </p:cNvSpPr>
          <p:nvPr>
            <p:ph type="title"/>
          </p:nvPr>
        </p:nvSpPr>
        <p:spPr>
          <a:xfrm>
            <a:off x="356047" y="434992"/>
            <a:ext cx="8452800" cy="453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0" hangingPunct="0"/>
            <a:r>
              <a:rPr lang="de-DE" sz="2200" dirty="0" smtClean="0">
                <a:solidFill>
                  <a:schemeClr val="tx1"/>
                </a:solidFill>
              </a:rPr>
              <a:t>WAGO</a:t>
            </a:r>
            <a:r>
              <a:rPr lang="de-DE" sz="2200" dirty="0" smtClean="0">
                <a:solidFill>
                  <a:srgbClr val="0070C0"/>
                </a:solidFill>
              </a:rPr>
              <a:t>-</a:t>
            </a:r>
            <a:r>
              <a:rPr lang="de-DE" sz="2200" dirty="0" smtClean="0">
                <a:solidFill>
                  <a:srgbClr val="7DAE35"/>
                </a:solidFill>
              </a:rPr>
              <a:t>I</a:t>
            </a:r>
            <a:r>
              <a:rPr lang="de-DE" sz="2200" dirty="0" smtClean="0">
                <a:solidFill>
                  <a:srgbClr val="0070C0"/>
                </a:solidFill>
              </a:rPr>
              <a:t>/</a:t>
            </a:r>
            <a:r>
              <a:rPr lang="de-DE" sz="2200" dirty="0" smtClean="0">
                <a:solidFill>
                  <a:srgbClr val="7DAE35"/>
                </a:solidFill>
              </a:rPr>
              <a:t>O</a:t>
            </a:r>
            <a:r>
              <a:rPr lang="de-DE" sz="2200" dirty="0" smtClean="0">
                <a:solidFill>
                  <a:srgbClr val="0070C0"/>
                </a:solidFill>
              </a:rPr>
              <a:t>-</a:t>
            </a:r>
            <a:r>
              <a:rPr lang="de-DE" sz="2200" dirty="0" smtClean="0">
                <a:solidFill>
                  <a:schemeClr val="tx1"/>
                </a:solidFill>
              </a:rPr>
              <a:t>SYSTEM </a:t>
            </a:r>
            <a:r>
              <a:rPr lang="en-US" dirty="0" smtClean="0">
                <a:solidFill>
                  <a:schemeClr val="tx1"/>
                </a:solidFill>
              </a:rPr>
              <a:t>Hardware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171450" y="277813"/>
            <a:ext cx="1669073" cy="1708150"/>
          </a:xfrm>
          <a:prstGeom prst="ellipse">
            <a:avLst/>
          </a:prstGeom>
          <a:noFill/>
          <a:ln w="19050">
            <a:solidFill>
              <a:srgbClr val="0070C0"/>
            </a:solidFill>
            <a:headEnd type="none" w="sm" len="sm"/>
            <a:tailEnd type="none" w="sm" len="sm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de-DE" sz="8800" dirty="0">
                <a:solidFill>
                  <a:schemeClr val="accent2"/>
                </a:solidFill>
                <a:latin typeface="Tahoma" pitchFamily="34" charset="0"/>
              </a:rPr>
              <a:t>2</a:t>
            </a:r>
          </a:p>
        </p:txBody>
      </p:sp>
      <p:pic>
        <p:nvPicPr>
          <p:cNvPr id="8195" name="Picture 3" descr="H:\präsentationen\Hamann\Bilder\Knoten freigestel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58" y="2206794"/>
            <a:ext cx="2934041" cy="21445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1926034" y="1646406"/>
            <a:ext cx="4377533" cy="3847207"/>
            <a:chOff x="1480341" y="2113131"/>
            <a:chExt cx="4377533" cy="3847207"/>
          </a:xfrm>
        </p:grpSpPr>
        <p:pic>
          <p:nvPicPr>
            <p:cNvPr id="7" name="Picture 5" descr="pfeil-weiss-gruen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344" y="2225844"/>
              <a:ext cx="230187" cy="21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1828799" y="2113131"/>
              <a:ext cx="4029075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Power supply</a:t>
              </a:r>
              <a:endParaRPr lang="de-DE" sz="2200" dirty="0" smtClean="0"/>
            </a:p>
            <a:p>
              <a:endParaRPr lang="de-DE" sz="2200" dirty="0" smtClean="0"/>
            </a:p>
            <a:p>
              <a:r>
                <a:rPr lang="de-DE" sz="2200" dirty="0" smtClean="0"/>
                <a:t>Handling</a:t>
              </a:r>
            </a:p>
            <a:p>
              <a:endParaRPr lang="de-DE" sz="2200" dirty="0" smtClean="0"/>
            </a:p>
            <a:p>
              <a:r>
                <a:rPr lang="de-DE" sz="2200" dirty="0" smtClean="0"/>
                <a:t>Communication</a:t>
              </a:r>
              <a:endParaRPr lang="de-DE" sz="2200" dirty="0"/>
            </a:p>
            <a:p>
              <a:endParaRPr lang="de-DE" sz="2200" dirty="0" smtClean="0"/>
            </a:p>
            <a:p>
              <a:r>
                <a:rPr lang="de-DE" sz="2200" dirty="0"/>
                <a:t>Hardware </a:t>
              </a:r>
              <a:r>
                <a:rPr lang="de-DE" sz="2200" dirty="0" err="1" smtClean="0"/>
                <a:t>configuration</a:t>
              </a:r>
              <a:endParaRPr lang="de-DE" sz="2200" dirty="0" smtClean="0"/>
            </a:p>
            <a:p>
              <a:endParaRPr lang="de-DE" sz="2200" dirty="0" smtClean="0"/>
            </a:p>
            <a:p>
              <a:r>
                <a:rPr lang="en-US" sz="2200" dirty="0" smtClean="0"/>
                <a:t>Diagnostic</a:t>
              </a:r>
            </a:p>
            <a:p>
              <a:endParaRPr lang="en-US" sz="2200" dirty="0"/>
            </a:p>
            <a:p>
              <a:r>
                <a:rPr lang="en-US" sz="2200" dirty="0" smtClean="0"/>
                <a:t>Web-based Management</a:t>
              </a:r>
              <a:endParaRPr lang="de-DE" sz="2200" dirty="0" smtClean="0"/>
            </a:p>
          </p:txBody>
        </p:sp>
        <p:pic>
          <p:nvPicPr>
            <p:cNvPr id="9" name="Picture 5" descr="pfeil-weiss-gruen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344" y="2895808"/>
              <a:ext cx="230187" cy="21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pfeil-weiss-gruen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341" y="3559344"/>
              <a:ext cx="230187" cy="21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 descr="pfeil-weiss-gruen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105" y="4245730"/>
              <a:ext cx="230187" cy="21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pfeil-weiss-gruen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342" y="4912480"/>
              <a:ext cx="230187" cy="21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5" descr="pfeil-weiss-gruen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35" y="5122030"/>
            <a:ext cx="230187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2" name="Rectangle 4"/>
          <p:cNvSpPr>
            <a:spLocks noChangeArrowheads="1"/>
          </p:cNvSpPr>
          <p:nvPr/>
        </p:nvSpPr>
        <p:spPr bwMode="auto">
          <a:xfrm>
            <a:off x="478800" y="925200"/>
            <a:ext cx="4913243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2200" dirty="0">
                <a:latin typeface="Arial"/>
              </a:rPr>
              <a:t>CAGE CLAMP</a:t>
            </a:r>
            <a:r>
              <a:rPr lang="de-DE" sz="1400" baseline="30000" dirty="0">
                <a:latin typeface="Arial"/>
              </a:rPr>
              <a:t>®</a:t>
            </a:r>
            <a:r>
              <a:rPr lang="de-DE" sz="2200" dirty="0">
                <a:latin typeface="Arial"/>
              </a:rPr>
              <a:t> C</a:t>
            </a:r>
            <a:r>
              <a:rPr lang="de-DE" sz="2200" dirty="0" smtClean="0">
                <a:latin typeface="Arial"/>
              </a:rPr>
              <a:t>onnection</a:t>
            </a:r>
            <a:endParaRPr lang="de-DE" sz="2200" dirty="0">
              <a:latin typeface="Arial"/>
            </a:endParaRPr>
          </a:p>
        </p:txBody>
      </p:sp>
      <p:sp>
        <p:nvSpPr>
          <p:cNvPr id="1107973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de-DE" sz="2200" dirty="0" err="1" smtClean="0"/>
              <a:t>Wiring</a:t>
            </a:r>
            <a:r>
              <a:rPr lang="de-DE" sz="2200" dirty="0" smtClean="0"/>
              <a:t> </a:t>
            </a:r>
            <a:r>
              <a:rPr lang="de-DE" sz="2200" dirty="0" err="1" smtClean="0"/>
              <a:t>the</a:t>
            </a:r>
            <a:r>
              <a:rPr lang="de-DE" sz="2200" dirty="0" smtClean="0"/>
              <a:t> I/O </a:t>
            </a:r>
            <a:r>
              <a:rPr lang="de-DE" sz="2200" dirty="0" err="1" smtClean="0"/>
              <a:t>modules</a:t>
            </a:r>
            <a:endParaRPr lang="de-DE" sz="2200" dirty="0"/>
          </a:p>
        </p:txBody>
      </p:sp>
      <p:sp>
        <p:nvSpPr>
          <p:cNvPr id="2" name="Textfeld 1"/>
          <p:cNvSpPr txBox="1"/>
          <p:nvPr/>
        </p:nvSpPr>
        <p:spPr>
          <a:xfrm>
            <a:off x="205825" y="1506935"/>
            <a:ext cx="4254046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  <a:defRPr/>
            </a:pPr>
            <a:r>
              <a:rPr lang="de-DE" sz="1700" dirty="0">
                <a:latin typeface="Arial"/>
              </a:rPr>
              <a:t>A universal </a:t>
            </a:r>
            <a:r>
              <a:rPr lang="de-DE" sz="1700" dirty="0" err="1">
                <a:latin typeface="Arial"/>
              </a:rPr>
              <a:t>system</a:t>
            </a:r>
            <a:endParaRPr lang="de-DE" sz="17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1700" dirty="0"/>
          </a:p>
          <a:p>
            <a:pPr marL="180975" indent="-180975"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Arial"/>
              </a:rPr>
              <a:t>Suitable for all copper wires from 28 to 2 AWG (0.08 mm² to 2.5 mm²)</a:t>
            </a:r>
            <a:endParaRPr lang="de-DE" sz="17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1700" dirty="0"/>
          </a:p>
          <a:p>
            <a:pPr marL="180975" indent="-180975"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Arial"/>
              </a:rPr>
              <a:t>One conductor per clamping unit</a:t>
            </a:r>
            <a:endParaRPr lang="de-DE" sz="17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1700" dirty="0"/>
          </a:p>
          <a:p>
            <a:pPr marL="180975" indent="-180975"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Arial"/>
              </a:rPr>
              <a:t>Clamping of the wire without damage through unique design</a:t>
            </a:r>
            <a:endParaRPr lang="de-DE" sz="17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1700" dirty="0"/>
          </a:p>
          <a:p>
            <a:pPr marL="180975" indent="-180975"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Arial"/>
              </a:rPr>
              <a:t>Gastight contact area between conductor and current bar</a:t>
            </a:r>
            <a:endParaRPr lang="de-DE" sz="17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1700" dirty="0"/>
          </a:p>
          <a:p>
            <a:pPr marL="180975" indent="-180975">
              <a:buFont typeface="Arial" panose="020B0604020202020204" pitchFamily="34" charset="0"/>
              <a:buChar char="•"/>
              <a:defRPr/>
            </a:pPr>
            <a:r>
              <a:rPr lang="de-DE" sz="1700" dirty="0">
                <a:latin typeface="Arial"/>
              </a:rPr>
              <a:t>Vibration </a:t>
            </a:r>
            <a:r>
              <a:rPr lang="de-DE" sz="1700" dirty="0" err="1">
                <a:latin typeface="Arial"/>
              </a:rPr>
              <a:t>and</a:t>
            </a:r>
            <a:r>
              <a:rPr lang="de-DE" sz="1700" dirty="0">
                <a:latin typeface="Arial"/>
              </a:rPr>
              <a:t> </a:t>
            </a:r>
            <a:r>
              <a:rPr lang="de-DE" sz="1700" dirty="0" err="1">
                <a:latin typeface="Arial"/>
              </a:rPr>
              <a:t>shock</a:t>
            </a:r>
            <a:r>
              <a:rPr lang="de-DE" sz="1700" dirty="0">
                <a:latin typeface="Arial"/>
              </a:rPr>
              <a:t> </a:t>
            </a:r>
            <a:r>
              <a:rPr lang="de-DE" sz="1700" dirty="0" err="1">
                <a:latin typeface="Arial"/>
              </a:rPr>
              <a:t>resistant</a:t>
            </a:r>
            <a:endParaRPr lang="de-DE" sz="17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1700" dirty="0"/>
          </a:p>
          <a:p>
            <a:pPr marL="180975" indent="-180975">
              <a:buFont typeface="Arial" panose="020B0604020202020204" pitchFamily="34" charset="0"/>
              <a:buChar char="•"/>
              <a:defRPr/>
            </a:pPr>
            <a:r>
              <a:rPr lang="de-DE" sz="1700" dirty="0">
                <a:latin typeface="Arial"/>
              </a:rPr>
              <a:t>Simple, easy-</a:t>
            </a:r>
            <a:r>
              <a:rPr lang="de-DE" sz="1700" dirty="0" err="1">
                <a:latin typeface="Arial"/>
              </a:rPr>
              <a:t>to</a:t>
            </a:r>
            <a:r>
              <a:rPr lang="de-DE" sz="1700" dirty="0">
                <a:latin typeface="Arial"/>
              </a:rPr>
              <a:t>-</a:t>
            </a:r>
            <a:r>
              <a:rPr lang="de-DE" sz="1700" dirty="0" err="1">
                <a:latin typeface="Arial"/>
              </a:rPr>
              <a:t>use</a:t>
            </a:r>
            <a:r>
              <a:rPr lang="de-DE" sz="1700" dirty="0">
                <a:latin typeface="Arial"/>
              </a:rPr>
              <a:t> design</a:t>
            </a:r>
          </a:p>
          <a:p>
            <a:pPr>
              <a:defRPr/>
            </a:pPr>
            <a:r>
              <a:rPr lang="de-DE" sz="1700" dirty="0">
                <a:latin typeface="Arial"/>
              </a:rPr>
              <a:t>     Fast </a:t>
            </a:r>
            <a:r>
              <a:rPr lang="de-DE" sz="1700" dirty="0" err="1">
                <a:latin typeface="Arial"/>
              </a:rPr>
              <a:t>and</a:t>
            </a:r>
            <a:r>
              <a:rPr lang="de-DE" sz="1700" dirty="0">
                <a:latin typeface="Arial"/>
              </a:rPr>
              <a:t> </a:t>
            </a:r>
            <a:r>
              <a:rPr lang="de-DE" sz="1700" dirty="0" err="1">
                <a:latin typeface="Arial"/>
              </a:rPr>
              <a:t>maintenance-free</a:t>
            </a:r>
            <a:endParaRPr lang="de-DE" sz="1600" dirty="0"/>
          </a:p>
        </p:txBody>
      </p:sp>
      <p:grpSp>
        <p:nvGrpSpPr>
          <p:cNvPr id="1107983" name="Gruppieren 1107982"/>
          <p:cNvGrpSpPr/>
          <p:nvPr/>
        </p:nvGrpSpPr>
        <p:grpSpPr>
          <a:xfrm>
            <a:off x="4655784" y="1987510"/>
            <a:ext cx="3821465" cy="2708315"/>
            <a:chOff x="3170070" y="1548309"/>
            <a:chExt cx="4053462" cy="2872734"/>
          </a:xfrm>
        </p:grpSpPr>
        <p:pic>
          <p:nvPicPr>
            <p:cNvPr id="5124" name="Picture 4" descr="C:\Users\u016299\Desktop\Bild3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" t="3167" r="2362" b="3167"/>
            <a:stretch/>
          </p:blipFill>
          <p:spPr bwMode="auto">
            <a:xfrm>
              <a:off x="3170070" y="1548309"/>
              <a:ext cx="4053462" cy="2872734"/>
            </a:xfrm>
            <a:prstGeom prst="rect">
              <a:avLst/>
            </a:prstGeom>
            <a:noFill/>
            <a:ln w="6350">
              <a:solidFill>
                <a:srgbClr val="9C9D9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Gerade Verbindung 3"/>
            <p:cNvCxnSpPr/>
            <p:nvPr/>
          </p:nvCxnSpPr>
          <p:spPr bwMode="auto">
            <a:xfrm>
              <a:off x="3728195" y="1891280"/>
              <a:ext cx="22439" cy="15120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C0921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/>
          </p:nvCxnSpPr>
          <p:spPr bwMode="auto">
            <a:xfrm>
              <a:off x="3814845" y="1974376"/>
              <a:ext cx="10715" cy="63166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18502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/>
          </p:nvCxnSpPr>
          <p:spPr bwMode="auto">
            <a:xfrm>
              <a:off x="3829370" y="2606040"/>
              <a:ext cx="25241" cy="81011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9A750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09" y="1344322"/>
            <a:ext cx="841349" cy="4181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468000" y="925200"/>
            <a:ext cx="5627994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Special features of the digital modules</a:t>
            </a:r>
            <a:endParaRPr lang="de-DE" sz="22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0" y="1874941"/>
            <a:ext cx="1163465" cy="345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063" y="1868587"/>
            <a:ext cx="1154672" cy="345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38" y="1826201"/>
            <a:ext cx="1203450" cy="349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56024" y="1492260"/>
            <a:ext cx="5844776" cy="35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de-DE" sz="1700" b="0" dirty="0" smtClean="0">
                <a:latin typeface="Arial" charset="0"/>
              </a:rPr>
              <a:t>2 </a:t>
            </a:r>
            <a:r>
              <a:rPr lang="de-DE" sz="1700" dirty="0" err="1" smtClean="0"/>
              <a:t>channel</a:t>
            </a:r>
            <a:r>
              <a:rPr lang="de-DE" sz="1700" b="0" dirty="0" smtClean="0">
                <a:latin typeface="Arial" charset="0"/>
              </a:rPr>
              <a:t>      4 </a:t>
            </a:r>
            <a:r>
              <a:rPr lang="de-DE" sz="1700" dirty="0" err="1" smtClean="0"/>
              <a:t>channel</a:t>
            </a:r>
            <a:r>
              <a:rPr lang="de-DE" sz="1700" b="0" dirty="0" smtClean="0">
                <a:latin typeface="Arial" charset="0"/>
              </a:rPr>
              <a:t>     8 </a:t>
            </a:r>
            <a:r>
              <a:rPr lang="de-DE" sz="1700" dirty="0" err="1" smtClean="0"/>
              <a:t>channel</a:t>
            </a:r>
            <a:r>
              <a:rPr lang="de-DE" sz="1700" b="0" dirty="0" smtClean="0">
                <a:latin typeface="Arial" charset="0"/>
              </a:rPr>
              <a:t>         16 </a:t>
            </a:r>
            <a:r>
              <a:rPr lang="de-DE" sz="1700" b="0" dirty="0" err="1" smtClean="0">
                <a:latin typeface="Arial" charset="0"/>
              </a:rPr>
              <a:t>channel</a:t>
            </a:r>
            <a:endParaRPr lang="de-DE" sz="1700" b="0" dirty="0">
              <a:latin typeface="Arial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471527" y="5573974"/>
            <a:ext cx="47684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The marking area of the modules points printing 1-8 </a:t>
            </a:r>
            <a:r>
              <a:rPr lang="en-US" sz="1700" b="1" i="1" dirty="0"/>
              <a:t>fits usually not to </a:t>
            </a:r>
            <a:r>
              <a:rPr lang="en-US" sz="1700" dirty="0"/>
              <a:t>the channel occupancy</a:t>
            </a:r>
            <a:endParaRPr lang="de-DE" sz="1700" dirty="0"/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3433063" y="5392968"/>
            <a:ext cx="0" cy="2000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7023045" y="2534632"/>
            <a:ext cx="817956" cy="780826"/>
          </a:xfrm>
          <a:prstGeom prst="straightConnector1">
            <a:avLst/>
          </a:prstGeom>
          <a:ln w="25400" cap="rnd" cmpd="sng">
            <a:solidFill>
              <a:schemeClr val="tx1"/>
            </a:solidFill>
            <a:headEnd w="lg" len="med"/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7239952" y="2609851"/>
            <a:ext cx="975063" cy="705609"/>
          </a:xfrm>
          <a:prstGeom prst="straightConnector1">
            <a:avLst/>
          </a:prstGeom>
          <a:ln w="25400" cap="rnd" cmpd="sng">
            <a:solidFill>
              <a:schemeClr val="tx1"/>
            </a:solidFill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7331320" y="3950243"/>
            <a:ext cx="883696" cy="421733"/>
          </a:xfrm>
          <a:prstGeom prst="straightConnector1">
            <a:avLst/>
          </a:prstGeom>
          <a:ln w="25400" cap="rnd" cmpd="sng">
            <a:solidFill>
              <a:schemeClr val="tx1"/>
            </a:solidFill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6971158" y="3950242"/>
            <a:ext cx="869843" cy="491812"/>
          </a:xfrm>
          <a:prstGeom prst="straightConnector1">
            <a:avLst/>
          </a:prstGeom>
          <a:ln w="25400" cap="rnd" cmpd="sng">
            <a:solidFill>
              <a:schemeClr val="tx1"/>
            </a:solidFill>
            <a:tailEnd type="triangle" w="lg" len="lg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 Connect the </a:t>
            </a:r>
            <a:r>
              <a:rPr lang="de-DE" dirty="0" err="1"/>
              <a:t>peripherals</a:t>
            </a:r>
            <a:endParaRPr lang="de-DE" dirty="0" smtClean="0">
              <a:solidFill>
                <a:schemeClr val="accent5"/>
              </a:solidFill>
            </a:endParaRP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46" y="1893805"/>
            <a:ext cx="1586927" cy="35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5829300" y="3324984"/>
            <a:ext cx="20904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/>
              <a:t>Marking</a:t>
            </a:r>
            <a:r>
              <a:rPr lang="de-DE" sz="1700" dirty="0"/>
              <a:t> </a:t>
            </a:r>
            <a:r>
              <a:rPr lang="de-DE" sz="1700" dirty="0" err="1"/>
              <a:t>area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</a:t>
            </a:r>
            <a:r>
              <a:rPr lang="de-DE" sz="1700" dirty="0" err="1"/>
              <a:t>modules</a:t>
            </a:r>
            <a:r>
              <a:rPr lang="de-DE" sz="1700" dirty="0"/>
              <a:t> </a:t>
            </a:r>
            <a:r>
              <a:rPr lang="de-DE" sz="1700" dirty="0" err="1"/>
              <a:t>poins</a:t>
            </a:r>
            <a:r>
              <a:rPr lang="de-DE" sz="1700" dirty="0"/>
              <a:t> </a:t>
            </a:r>
            <a:r>
              <a:rPr lang="de-DE" sz="1700" dirty="0" err="1"/>
              <a:t>printing</a:t>
            </a:r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3978264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478800" y="925200"/>
            <a:ext cx="6351793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Wiring information from the data sheet</a:t>
            </a:r>
            <a:endParaRPr lang="de-DE" sz="2200" dirty="0"/>
          </a:p>
        </p:txBody>
      </p:sp>
      <p:sp>
        <p:nvSpPr>
          <p:cNvPr id="15365" name="Rechteck 1"/>
          <p:cNvSpPr>
            <a:spLocks noChangeArrowheads="1"/>
          </p:cNvSpPr>
          <p:nvPr/>
        </p:nvSpPr>
        <p:spPr bwMode="auto">
          <a:xfrm>
            <a:off x="458665" y="5503961"/>
            <a:ext cx="338265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Online or catalog or on the board</a:t>
            </a:r>
            <a:endParaRPr lang="de-DE" sz="17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89" y="1704189"/>
            <a:ext cx="2618210" cy="345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:\präsentationen\Hamann\Bilder\Bild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80" y="1704190"/>
            <a:ext cx="4246685" cy="329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346522" y="434992"/>
            <a:ext cx="8452800" cy="453600"/>
          </a:xfrm>
          <a:noFill/>
        </p:spPr>
        <p:txBody>
          <a:bodyPr/>
          <a:lstStyle/>
          <a:p>
            <a:r>
              <a:rPr lang="en-US" dirty="0"/>
              <a:t> Connect the </a:t>
            </a:r>
            <a:r>
              <a:rPr lang="de-DE" dirty="0" err="1"/>
              <a:t>peripherals</a:t>
            </a:r>
            <a:endParaRPr lang="de-DE" dirty="0" smtClean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756" name="Rectangle 4"/>
          <p:cNvSpPr>
            <a:spLocks noChangeArrowheads="1"/>
          </p:cNvSpPr>
          <p:nvPr/>
        </p:nvSpPr>
        <p:spPr bwMode="auto">
          <a:xfrm>
            <a:off x="304800" y="6553200"/>
            <a:ext cx="3810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59" name="Text Box 7"/>
          <p:cNvSpPr txBox="1">
            <a:spLocks noChangeArrowheads="1"/>
          </p:cNvSpPr>
          <p:nvPr/>
        </p:nvSpPr>
        <p:spPr bwMode="auto">
          <a:xfrm>
            <a:off x="5079836" y="1742330"/>
            <a:ext cx="3256977" cy="1992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5738" indent="-185738" algn="l">
              <a:defRPr>
                <a:solidFill>
                  <a:schemeClr val="tx1"/>
                </a:solidFill>
                <a:latin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1700" dirty="0" smtClean="0"/>
              <a:t>TCP IP </a:t>
            </a:r>
            <a:r>
              <a:rPr lang="en-US" sz="1700" dirty="0"/>
              <a:t>s</a:t>
            </a:r>
            <a:r>
              <a:rPr lang="en-US" sz="1700" dirty="0" smtClean="0"/>
              <a:t>ettings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de-DE" sz="1700" dirty="0" err="1"/>
              <a:t>R</a:t>
            </a:r>
            <a:r>
              <a:rPr lang="de-DE" sz="1700" dirty="0" err="1" smtClean="0"/>
              <a:t>untime</a:t>
            </a:r>
            <a:r>
              <a:rPr lang="de-DE" sz="1700" dirty="0" smtClean="0"/>
              <a:t> </a:t>
            </a:r>
            <a:r>
              <a:rPr lang="de-DE" sz="1700" dirty="0" err="1"/>
              <a:t>system</a:t>
            </a:r>
            <a:r>
              <a:rPr lang="de-DE" sz="1700" dirty="0"/>
              <a:t>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700" dirty="0" smtClean="0"/>
              <a:t>S</a:t>
            </a:r>
            <a:r>
              <a:rPr lang="de-DE" sz="1700" dirty="0" err="1" smtClean="0"/>
              <a:t>witch</a:t>
            </a:r>
            <a:r>
              <a:rPr lang="en-US" sz="1700" dirty="0" smtClean="0"/>
              <a:t>/ LED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de-DE" sz="1700" dirty="0"/>
              <a:t>F</a:t>
            </a:r>
            <a:r>
              <a:rPr lang="de-DE" sz="1700" dirty="0" smtClean="0"/>
              <a:t>urther </a:t>
            </a:r>
            <a:r>
              <a:rPr lang="de-DE" sz="1700" dirty="0" err="1"/>
              <a:t>settings</a:t>
            </a:r>
            <a:r>
              <a:rPr lang="de-DE" sz="1700" dirty="0"/>
              <a:t> </a:t>
            </a:r>
            <a:endParaRPr lang="de-DE" sz="1700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700" dirty="0" err="1" smtClean="0"/>
              <a:t>Technichal</a:t>
            </a:r>
            <a:r>
              <a:rPr lang="en-US" sz="1700" dirty="0" smtClean="0"/>
              <a:t> data</a:t>
            </a:r>
            <a:endParaRPr lang="en-US" sz="1700" dirty="0"/>
          </a:p>
        </p:txBody>
      </p:sp>
      <p:sp>
        <p:nvSpPr>
          <p:cNvPr id="1098764" name="Rectangle 1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de-DE" dirty="0" err="1"/>
              <a:t>C</a:t>
            </a:r>
            <a:r>
              <a:rPr lang="de-DE" sz="2200" b="1" dirty="0" err="1" smtClean="0"/>
              <a:t>onfiguration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of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the</a:t>
            </a:r>
            <a:r>
              <a:rPr lang="de-DE" sz="2200" b="1" dirty="0" smtClean="0"/>
              <a:t> Controller</a:t>
            </a:r>
            <a:endParaRPr lang="de-DE" sz="2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7897" y="1570880"/>
            <a:ext cx="2896903" cy="332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754" name="Rectangle 2"/>
          <p:cNvSpPr>
            <a:spLocks noChangeArrowheads="1"/>
          </p:cNvSpPr>
          <p:nvPr/>
        </p:nvSpPr>
        <p:spPr bwMode="auto">
          <a:xfrm>
            <a:off x="589554" y="1091420"/>
            <a:ext cx="8239740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2200" dirty="0" smtClean="0"/>
              <a:t>Connection </a:t>
            </a:r>
            <a:r>
              <a:rPr lang="de-DE" sz="2200" dirty="0" err="1" smtClean="0"/>
              <a:t>between</a:t>
            </a:r>
            <a:r>
              <a:rPr lang="de-DE" sz="2200" dirty="0" smtClean="0"/>
              <a:t>  </a:t>
            </a:r>
            <a:r>
              <a:rPr lang="de-DE" sz="2200" b="1" i="1" dirty="0" err="1" smtClean="0"/>
              <a:t>e!</a:t>
            </a:r>
            <a:r>
              <a:rPr lang="de-DE" sz="2200" i="1" dirty="0" err="1" smtClean="0"/>
              <a:t>COCKPIT</a:t>
            </a:r>
            <a:r>
              <a:rPr lang="de-DE" sz="2200" dirty="0" smtClean="0"/>
              <a:t>  PC </a:t>
            </a:r>
            <a:r>
              <a:rPr lang="de-DE" sz="2200" dirty="0" err="1" smtClean="0"/>
              <a:t>and</a:t>
            </a:r>
            <a:r>
              <a:rPr lang="de-DE" sz="2200" dirty="0" smtClean="0"/>
              <a:t> Controller</a:t>
            </a:r>
            <a:endParaRPr lang="de-DE" sz="2200" dirty="0"/>
          </a:p>
        </p:txBody>
      </p:sp>
      <p:sp>
        <p:nvSpPr>
          <p:cNvPr id="1098756" name="Rectangle 4"/>
          <p:cNvSpPr>
            <a:spLocks noChangeArrowheads="1"/>
          </p:cNvSpPr>
          <p:nvPr/>
        </p:nvSpPr>
        <p:spPr bwMode="auto">
          <a:xfrm>
            <a:off x="304800" y="6553200"/>
            <a:ext cx="3810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8759" name="Text Box 7"/>
          <p:cNvSpPr txBox="1">
            <a:spLocks noChangeArrowheads="1"/>
          </p:cNvSpPr>
          <p:nvPr/>
        </p:nvSpPr>
        <p:spPr bwMode="auto">
          <a:xfrm>
            <a:off x="5136986" y="4287168"/>
            <a:ext cx="3256977" cy="171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5738" indent="-185738" algn="l">
              <a:defRPr>
                <a:solidFill>
                  <a:schemeClr val="tx1"/>
                </a:solidFill>
                <a:latin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de-DE" sz="1700" dirty="0"/>
              <a:t>N</a:t>
            </a:r>
            <a:r>
              <a:rPr lang="de-DE" sz="1700" dirty="0" smtClean="0"/>
              <a:t>etwork </a:t>
            </a:r>
            <a:r>
              <a:rPr lang="de-DE" sz="1700" dirty="0" err="1" smtClean="0"/>
              <a:t>cable</a:t>
            </a:r>
            <a:r>
              <a:rPr lang="en-US" sz="1700" dirty="0" smtClean="0"/>
              <a:t>	</a:t>
            </a:r>
          </a:p>
          <a:p>
            <a:pPr lvl="2">
              <a:spcBef>
                <a:spcPct val="50000"/>
              </a:spcBef>
            </a:pPr>
            <a:r>
              <a:rPr lang="en-US" sz="1400" dirty="0"/>
              <a:t>	</a:t>
            </a:r>
            <a:r>
              <a:rPr lang="en-US" sz="1400" dirty="0" smtClean="0"/>
              <a:t>Configuration</a:t>
            </a:r>
          </a:p>
          <a:p>
            <a:pPr marL="0" indent="0">
              <a:spcBef>
                <a:spcPct val="50000"/>
              </a:spcBef>
            </a:pPr>
            <a:r>
              <a:rPr lang="en-US" sz="1400" dirty="0" smtClean="0"/>
              <a:t>	Program download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700" dirty="0" smtClean="0"/>
              <a:t>U</a:t>
            </a:r>
            <a:r>
              <a:rPr lang="de-DE" sz="1700" dirty="0" smtClean="0">
                <a:solidFill>
                  <a:schemeClr val="tx2"/>
                </a:solidFill>
                <a:latin typeface="Arial"/>
              </a:rPr>
              <a:t>SB </a:t>
            </a:r>
            <a:r>
              <a:rPr lang="de-DE" sz="1700" dirty="0" err="1">
                <a:solidFill>
                  <a:schemeClr val="tx2"/>
                </a:solidFill>
                <a:latin typeface="Arial"/>
              </a:rPr>
              <a:t>service</a:t>
            </a:r>
            <a:r>
              <a:rPr lang="de-DE" sz="1700" dirty="0">
                <a:solidFill>
                  <a:schemeClr val="tx2"/>
                </a:solidFill>
                <a:latin typeface="Arial"/>
              </a:rPr>
              <a:t> </a:t>
            </a:r>
            <a:r>
              <a:rPr lang="de-DE" sz="1700" dirty="0" err="1" smtClean="0">
                <a:solidFill>
                  <a:schemeClr val="tx2"/>
                </a:solidFill>
                <a:latin typeface="Arial"/>
              </a:rPr>
              <a:t>cable</a:t>
            </a:r>
            <a:endParaRPr lang="en-US" sz="1700" dirty="0" smtClean="0"/>
          </a:p>
          <a:p>
            <a:pPr marL="0" indent="0">
              <a:spcBef>
                <a:spcPct val="50000"/>
              </a:spcBef>
            </a:pPr>
            <a:r>
              <a:rPr lang="en-US" sz="1400" dirty="0" smtClean="0"/>
              <a:t>	</a:t>
            </a:r>
            <a:r>
              <a:rPr lang="en-US" sz="1400" dirty="0"/>
              <a:t>C</a:t>
            </a:r>
            <a:r>
              <a:rPr lang="en-US" sz="1400" dirty="0" smtClean="0"/>
              <a:t>onfiguration</a:t>
            </a:r>
            <a:r>
              <a:rPr lang="en-US" sz="1400" dirty="0"/>
              <a:t>	</a:t>
            </a:r>
            <a:endParaRPr lang="en-US" sz="1400" dirty="0" smtClean="0"/>
          </a:p>
        </p:txBody>
      </p:sp>
      <p:sp>
        <p:nvSpPr>
          <p:cNvPr id="1098764" name="Rectangle 1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de-DE" dirty="0" smtClean="0"/>
              <a:t>Communication</a:t>
            </a:r>
            <a:endParaRPr lang="de-DE" sz="2200" b="1" dirty="0"/>
          </a:p>
        </p:txBody>
      </p:sp>
      <p:pic>
        <p:nvPicPr>
          <p:cNvPr id="1098987" name="Picture 235" descr="H:\präsentationen\Hamann\Bilder\Lapto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30" y="2132856"/>
            <a:ext cx="3103685" cy="253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8325" y="2018556"/>
            <a:ext cx="172508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mit Pfeil 9"/>
          <p:cNvCxnSpPr/>
          <p:nvPr/>
        </p:nvCxnSpPr>
        <p:spPr bwMode="auto">
          <a:xfrm flipV="1">
            <a:off x="3536544" y="3491345"/>
            <a:ext cx="1937981" cy="7386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0891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804" name="Rectangle 4"/>
          <p:cNvSpPr>
            <a:spLocks noChangeArrowheads="1"/>
          </p:cNvSpPr>
          <p:nvPr/>
        </p:nvSpPr>
        <p:spPr bwMode="auto">
          <a:xfrm>
            <a:off x="6310014" y="3864381"/>
            <a:ext cx="260923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700" dirty="0">
                <a:solidFill>
                  <a:schemeClr val="tx2"/>
                </a:solidFill>
                <a:latin typeface="Arial"/>
              </a:rPr>
              <a:t>Serial </a:t>
            </a:r>
            <a:r>
              <a:rPr lang="de-DE" sz="1700" dirty="0" err="1">
                <a:solidFill>
                  <a:schemeClr val="tx2"/>
                </a:solidFill>
                <a:latin typeface="Arial"/>
              </a:rPr>
              <a:t>service</a:t>
            </a:r>
            <a:r>
              <a:rPr lang="de-DE" sz="1700" dirty="0">
                <a:solidFill>
                  <a:schemeClr val="tx2"/>
                </a:solidFill>
                <a:latin typeface="Arial"/>
              </a:rPr>
              <a:t> </a:t>
            </a:r>
            <a:r>
              <a:rPr lang="de-DE" sz="1700" dirty="0" err="1">
                <a:solidFill>
                  <a:schemeClr val="tx2"/>
                </a:solidFill>
                <a:latin typeface="Arial"/>
              </a:rPr>
              <a:t>cable</a:t>
            </a:r>
            <a:endParaRPr lang="de-DE" sz="1700" dirty="0">
              <a:solidFill>
                <a:schemeClr val="tx2"/>
              </a:solidFill>
              <a:latin typeface="Arial"/>
            </a:endParaRPr>
          </a:p>
          <a:p>
            <a:pPr>
              <a:defRPr/>
            </a:pPr>
            <a:r>
              <a:rPr lang="de-DE" sz="1700" dirty="0">
                <a:solidFill>
                  <a:schemeClr val="tx2"/>
                </a:solidFill>
                <a:latin typeface="Arial"/>
              </a:rPr>
              <a:t>750-920</a:t>
            </a:r>
          </a:p>
        </p:txBody>
      </p:sp>
      <p:sp>
        <p:nvSpPr>
          <p:cNvPr id="1100809" name="Rectangle 9"/>
          <p:cNvSpPr>
            <a:spLocks noChangeArrowheads="1"/>
          </p:cNvSpPr>
          <p:nvPr/>
        </p:nvSpPr>
        <p:spPr bwMode="auto">
          <a:xfrm>
            <a:off x="470079" y="3864381"/>
            <a:ext cx="2507296" cy="87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de-DE" sz="1700" dirty="0">
                <a:solidFill>
                  <a:schemeClr val="tx2"/>
                </a:solidFill>
                <a:latin typeface="Arial"/>
              </a:rPr>
              <a:t>USB </a:t>
            </a:r>
            <a:r>
              <a:rPr lang="de-DE" sz="1700" dirty="0" err="1">
                <a:solidFill>
                  <a:schemeClr val="tx2"/>
                </a:solidFill>
                <a:latin typeface="Arial"/>
              </a:rPr>
              <a:t>service</a:t>
            </a:r>
            <a:r>
              <a:rPr lang="de-DE" sz="1700" dirty="0">
                <a:solidFill>
                  <a:schemeClr val="tx2"/>
                </a:solidFill>
                <a:latin typeface="Arial"/>
              </a:rPr>
              <a:t> </a:t>
            </a:r>
            <a:r>
              <a:rPr lang="de-DE" sz="1700" dirty="0" err="1">
                <a:solidFill>
                  <a:schemeClr val="tx2"/>
                </a:solidFill>
                <a:latin typeface="Arial"/>
              </a:rPr>
              <a:t>cable</a:t>
            </a:r>
            <a:endParaRPr lang="de-DE" sz="1700" dirty="0">
              <a:solidFill>
                <a:schemeClr val="tx2"/>
              </a:solidFill>
              <a:latin typeface="Arial"/>
            </a:endParaRPr>
          </a:p>
          <a:p>
            <a:pPr>
              <a:spcBef>
                <a:spcPts val="0"/>
              </a:spcBef>
              <a:defRPr/>
            </a:pPr>
            <a:r>
              <a:rPr lang="de-DE" sz="1700" dirty="0">
                <a:solidFill>
                  <a:schemeClr val="tx2"/>
                </a:solidFill>
                <a:latin typeface="Arial"/>
              </a:rPr>
              <a:t>750-923 (2.5 m)</a:t>
            </a:r>
          </a:p>
          <a:p>
            <a:pPr>
              <a:spcBef>
                <a:spcPts val="0"/>
              </a:spcBef>
              <a:defRPr/>
            </a:pPr>
            <a:r>
              <a:rPr lang="de-DE" sz="1700" dirty="0">
                <a:solidFill>
                  <a:schemeClr val="tx2"/>
                </a:solidFill>
                <a:latin typeface="Arial"/>
              </a:rPr>
              <a:t>750-923/000-001 (5 </a:t>
            </a:r>
            <a:r>
              <a:rPr lang="de-DE" sz="1700" dirty="0" smtClean="0">
                <a:solidFill>
                  <a:schemeClr val="tx2"/>
                </a:solidFill>
                <a:latin typeface="Arial"/>
              </a:rPr>
              <a:t>m)</a:t>
            </a:r>
            <a:endParaRPr lang="de-DE" sz="17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00811" name="Rectangle 11"/>
          <p:cNvSpPr>
            <a:spLocks noChangeArrowheads="1"/>
          </p:cNvSpPr>
          <p:nvPr/>
        </p:nvSpPr>
        <p:spPr bwMode="auto">
          <a:xfrm>
            <a:off x="3312513" y="3864381"/>
            <a:ext cx="2592674" cy="61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1700" dirty="0">
                <a:solidFill>
                  <a:schemeClr val="tx2"/>
                </a:solidFill>
                <a:latin typeface="Arial"/>
              </a:rPr>
              <a:t>Bluetooth® </a:t>
            </a:r>
            <a:r>
              <a:rPr lang="de-DE" sz="1700" dirty="0" err="1" smtClean="0">
                <a:solidFill>
                  <a:schemeClr val="tx2"/>
                </a:solidFill>
                <a:latin typeface="Arial"/>
              </a:rPr>
              <a:t>funkadapter</a:t>
            </a:r>
            <a:r>
              <a:rPr lang="de-DE" sz="1700" dirty="0" smtClean="0">
                <a:solidFill>
                  <a:schemeClr val="tx2"/>
                </a:solidFill>
                <a:latin typeface="Arial"/>
              </a:rPr>
              <a:t> </a:t>
            </a:r>
            <a:r>
              <a:rPr lang="de-DE" sz="1700" dirty="0">
                <a:solidFill>
                  <a:schemeClr val="tx2"/>
                </a:solidFill>
                <a:latin typeface="Arial"/>
              </a:rPr>
              <a:t/>
            </a:r>
            <a:br>
              <a:rPr lang="de-DE" sz="1700" dirty="0">
                <a:solidFill>
                  <a:schemeClr val="tx2"/>
                </a:solidFill>
                <a:latin typeface="Arial"/>
              </a:rPr>
            </a:br>
            <a:r>
              <a:rPr lang="de-DE" sz="1700" dirty="0">
                <a:solidFill>
                  <a:schemeClr val="tx2"/>
                </a:solidFill>
                <a:latin typeface="Arial"/>
              </a:rPr>
              <a:t>750-921</a:t>
            </a:r>
          </a:p>
        </p:txBody>
      </p:sp>
      <p:sp>
        <p:nvSpPr>
          <p:cNvPr id="1100813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de-DE" dirty="0"/>
              <a:t>Serial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interface</a:t>
            </a:r>
            <a:endParaRPr lang="de-DE" sz="2200" dirty="0"/>
          </a:p>
        </p:txBody>
      </p:sp>
      <p:pic>
        <p:nvPicPr>
          <p:cNvPr id="110081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14" y="2314605"/>
            <a:ext cx="1749669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081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89" y="2310666"/>
            <a:ext cx="1828800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9986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35" y="2386837"/>
            <a:ext cx="65502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56204" y="936860"/>
            <a:ext cx="8239740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smtClean="0"/>
              <a:t>For IP configuration only</a:t>
            </a:r>
            <a:endParaRPr lang="de-DE" sz="22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97701" y="1425876"/>
            <a:ext cx="2452688" cy="35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700" dirty="0" err="1" smtClean="0"/>
              <a:t>Two</a:t>
            </a:r>
            <a:r>
              <a:rPr lang="de-DE" sz="1700" dirty="0" smtClean="0"/>
              <a:t> </a:t>
            </a:r>
            <a:r>
              <a:rPr lang="de-DE" sz="1700" dirty="0" err="1" smtClean="0"/>
              <a:t>connection</a:t>
            </a:r>
            <a:r>
              <a:rPr lang="de-DE" sz="1700" dirty="0" smtClean="0"/>
              <a:t> </a:t>
            </a:r>
            <a:r>
              <a:rPr lang="de-DE" sz="1700" dirty="0" err="1" smtClean="0"/>
              <a:t>options</a:t>
            </a:r>
            <a:endParaRPr lang="de-DE" sz="17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49" y="1885948"/>
            <a:ext cx="4168368" cy="374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755" y="1885950"/>
            <a:ext cx="4233498" cy="37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346017" y="5710608"/>
            <a:ext cx="2105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de-DE" sz="1400" dirty="0"/>
              <a:t>V</a:t>
            </a:r>
            <a:r>
              <a:rPr lang="de-DE" sz="1400" dirty="0" smtClean="0"/>
              <a:t>ia a</a:t>
            </a:r>
            <a:r>
              <a:rPr lang="de-DE" sz="1400" dirty="0" smtClean="0">
                <a:solidFill>
                  <a:schemeClr val="tx2"/>
                </a:solidFill>
              </a:rPr>
              <a:t> USB </a:t>
            </a:r>
            <a:r>
              <a:rPr lang="de-DE" sz="1400" dirty="0" err="1">
                <a:solidFill>
                  <a:schemeClr val="tx2"/>
                </a:solidFill>
                <a:latin typeface="Arial"/>
              </a:rPr>
              <a:t>service</a:t>
            </a:r>
            <a:r>
              <a:rPr lang="de-DE" sz="1400" dirty="0">
                <a:solidFill>
                  <a:schemeClr val="tx2"/>
                </a:solidFill>
                <a:latin typeface="Arial"/>
              </a:rPr>
              <a:t> </a:t>
            </a:r>
            <a:r>
              <a:rPr lang="de-DE" sz="1400" dirty="0" err="1" smtClean="0">
                <a:solidFill>
                  <a:schemeClr val="tx2"/>
                </a:solidFill>
                <a:latin typeface="Arial"/>
              </a:rPr>
              <a:t>cable</a:t>
            </a:r>
            <a:endParaRPr lang="de-DE" sz="140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6055189" y="5714326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de-DE" sz="1400" dirty="0"/>
              <a:t>O</a:t>
            </a:r>
            <a:r>
              <a:rPr lang="de-DE" sz="1400" dirty="0" smtClean="0"/>
              <a:t>ver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network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6" name="Titel 2"/>
          <p:cNvSpPr>
            <a:spLocks noGrp="1"/>
          </p:cNvSpPr>
          <p:nvPr>
            <p:ph type="title"/>
          </p:nvPr>
        </p:nvSpPr>
        <p:spPr>
          <a:xfrm>
            <a:off x="346522" y="434992"/>
            <a:ext cx="8452800" cy="453600"/>
          </a:xfrm>
        </p:spPr>
        <p:txBody>
          <a:bodyPr/>
          <a:lstStyle/>
          <a:p>
            <a:r>
              <a:rPr lang="de-DE" dirty="0" smtClean="0"/>
              <a:t>Hardware </a:t>
            </a:r>
            <a:r>
              <a:rPr lang="de-DE" dirty="0" err="1"/>
              <a:t>c</a:t>
            </a:r>
            <a:r>
              <a:rPr lang="de-DE" dirty="0" err="1" smtClean="0"/>
              <a:t>onfiguration</a:t>
            </a:r>
            <a:r>
              <a:rPr lang="de-DE" dirty="0" smtClean="0"/>
              <a:t> – </a:t>
            </a:r>
            <a:r>
              <a:rPr lang="en-US" dirty="0"/>
              <a:t>IP address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485775" y="942975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smtClean="0"/>
              <a:t>WAGO ETHERNET Settings</a:t>
            </a:r>
            <a:endParaRPr lang="de-DE" sz="2200" dirty="0"/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5684811" y="3350416"/>
            <a:ext cx="2078064" cy="3976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6665886" y="4805362"/>
            <a:ext cx="639789" cy="2524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1343025" y="3375758"/>
            <a:ext cx="2147604" cy="3976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2347105" y="4810126"/>
            <a:ext cx="639789" cy="2524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86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7" t="1631" r="23288" b="5446"/>
          <a:stretch/>
        </p:blipFill>
        <p:spPr bwMode="auto">
          <a:xfrm>
            <a:off x="288336" y="1663501"/>
            <a:ext cx="4236678" cy="368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8513" y="1697922"/>
            <a:ext cx="4063890" cy="364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hteck 7"/>
          <p:cNvSpPr/>
          <p:nvPr/>
        </p:nvSpPr>
        <p:spPr>
          <a:xfrm>
            <a:off x="1133541" y="5418224"/>
            <a:ext cx="23621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de-DE" sz="1400" dirty="0" smtClean="0"/>
              <a:t>Source</a:t>
            </a:r>
            <a:r>
              <a:rPr lang="de-DE" sz="1400" dirty="0" smtClean="0">
                <a:solidFill>
                  <a:schemeClr val="tx2"/>
                </a:solidFill>
              </a:rPr>
              <a:t>: </a:t>
            </a:r>
            <a:r>
              <a:rPr lang="de-DE" sz="1400" dirty="0" err="1"/>
              <a:t>s</a:t>
            </a:r>
            <a:r>
              <a:rPr lang="de-DE" sz="1400" dirty="0" err="1" smtClean="0"/>
              <a:t>tatic</a:t>
            </a:r>
            <a:r>
              <a:rPr lang="de-DE" sz="1400" dirty="0" smtClean="0"/>
              <a:t> </a:t>
            </a:r>
            <a:r>
              <a:rPr lang="de-DE" sz="1400" dirty="0" err="1"/>
              <a:t>configuration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348517" y="5418224"/>
            <a:ext cx="2423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de-DE" sz="1400" dirty="0" err="1" smtClean="0">
                <a:solidFill>
                  <a:schemeClr val="tx2"/>
                </a:solidFill>
              </a:rPr>
              <a:t>To</a:t>
            </a:r>
            <a:r>
              <a:rPr lang="de-DE" sz="1400" dirty="0" smtClean="0">
                <a:solidFill>
                  <a:schemeClr val="tx2"/>
                </a:solidFill>
              </a:rPr>
              <a:t> </a:t>
            </a:r>
            <a:r>
              <a:rPr lang="de-DE" sz="1400" dirty="0" err="1" smtClean="0">
                <a:solidFill>
                  <a:schemeClr val="tx2"/>
                </a:solidFill>
              </a:rPr>
              <a:t>set</a:t>
            </a:r>
            <a:r>
              <a:rPr lang="de-DE" sz="1400" dirty="0" smtClean="0">
                <a:solidFill>
                  <a:schemeClr val="tx2"/>
                </a:solidFill>
              </a:rPr>
              <a:t> IP </a:t>
            </a:r>
            <a:r>
              <a:rPr lang="de-DE" sz="1400" dirty="0" err="1" smtClean="0">
                <a:solidFill>
                  <a:schemeClr val="tx2"/>
                </a:solidFill>
              </a:rPr>
              <a:t>settings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smtClean="0">
                <a:solidFill>
                  <a:schemeClr val="tx2"/>
                </a:solidFill>
              </a:rPr>
              <a:t>=&gt; </a:t>
            </a:r>
            <a:r>
              <a:rPr lang="de-DE" sz="1400" dirty="0" err="1" smtClean="0">
                <a:solidFill>
                  <a:schemeClr val="tx2"/>
                </a:solidFill>
              </a:rPr>
              <a:t>to</a:t>
            </a:r>
            <a:r>
              <a:rPr lang="de-DE" sz="1400" dirty="0" smtClean="0">
                <a:solidFill>
                  <a:schemeClr val="tx2"/>
                </a:solidFill>
              </a:rPr>
              <a:t> </a:t>
            </a:r>
            <a:r>
              <a:rPr lang="de-DE" sz="1400" dirty="0" err="1" smtClean="0">
                <a:solidFill>
                  <a:schemeClr val="tx2"/>
                </a:solidFill>
              </a:rPr>
              <a:t>write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6" name="Titel 2"/>
          <p:cNvSpPr>
            <a:spLocks noGrp="1"/>
          </p:cNvSpPr>
          <p:nvPr>
            <p:ph type="title"/>
          </p:nvPr>
        </p:nvSpPr>
        <p:spPr>
          <a:xfrm>
            <a:off x="346522" y="434992"/>
            <a:ext cx="8452800" cy="453600"/>
          </a:xfrm>
        </p:spPr>
        <p:txBody>
          <a:bodyPr/>
          <a:lstStyle/>
          <a:p>
            <a:r>
              <a:rPr lang="de-DE" dirty="0"/>
              <a:t>Hardware </a:t>
            </a:r>
            <a:r>
              <a:rPr lang="de-DE" dirty="0" err="1"/>
              <a:t>c</a:t>
            </a:r>
            <a:r>
              <a:rPr lang="de-DE" dirty="0" err="1" smtClean="0"/>
              <a:t>onfiguration</a:t>
            </a:r>
            <a:r>
              <a:rPr lang="de-DE" dirty="0" smtClean="0"/>
              <a:t> – </a:t>
            </a:r>
            <a:r>
              <a:rPr lang="en-US" dirty="0"/>
              <a:t>IP address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485775" y="942975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smtClean="0"/>
              <a:t>WAGO ETHERNET Settings</a:t>
            </a:r>
            <a:endParaRPr lang="de-DE" sz="2200" dirty="0"/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5853112" y="3305172"/>
            <a:ext cx="962025" cy="2524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6079446" y="2209800"/>
            <a:ext cx="559480" cy="3952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1700212" y="3514726"/>
            <a:ext cx="962025" cy="2524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2456164" y="3164679"/>
            <a:ext cx="196548" cy="2428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4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-804" r="41070" b="7867"/>
          <a:stretch/>
        </p:blipFill>
        <p:spPr bwMode="auto">
          <a:xfrm>
            <a:off x="4396669" y="2333405"/>
            <a:ext cx="4126087" cy="36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95300" y="1509474"/>
            <a:ext cx="68008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 smtClean="0">
                <a:solidFill>
                  <a:srgbClr val="209740"/>
                </a:solidFill>
              </a:rPr>
              <a:t>Donʼt</a:t>
            </a:r>
            <a:r>
              <a:rPr lang="de-DE" sz="1700" dirty="0" smtClean="0">
                <a:solidFill>
                  <a:srgbClr val="209740"/>
                </a:solidFill>
              </a:rPr>
              <a:t> </a:t>
            </a:r>
            <a:r>
              <a:rPr lang="de-DE" sz="1700" dirty="0" err="1" smtClean="0">
                <a:solidFill>
                  <a:srgbClr val="209740"/>
                </a:solidFill>
              </a:rPr>
              <a:t>forget</a:t>
            </a:r>
            <a:endParaRPr lang="de-DE" sz="1700" dirty="0" smtClean="0">
              <a:solidFill>
                <a:srgbClr val="209740"/>
              </a:solidFill>
            </a:endParaRPr>
          </a:p>
          <a:p>
            <a:r>
              <a:rPr lang="de-DE" sz="1700" dirty="0" smtClean="0"/>
              <a:t>Switch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runtime</a:t>
            </a:r>
            <a:r>
              <a:rPr lang="de-DE" sz="1700" dirty="0" smtClean="0"/>
              <a:t> </a:t>
            </a:r>
            <a:r>
              <a:rPr lang="de-DE" sz="1700" dirty="0" err="1" smtClean="0"/>
              <a:t>system</a:t>
            </a:r>
            <a:r>
              <a:rPr lang="de-DE" sz="1700" dirty="0" smtClean="0"/>
              <a:t> – </a:t>
            </a:r>
            <a:r>
              <a:rPr lang="de-DE" sz="1700" dirty="0" err="1" smtClean="0"/>
              <a:t>from</a:t>
            </a:r>
            <a:r>
              <a:rPr lang="de-DE" sz="1700" dirty="0" smtClean="0"/>
              <a:t> CODESYS V2 </a:t>
            </a:r>
            <a:r>
              <a:rPr lang="de-DE" sz="1700" dirty="0" err="1" smtClean="0"/>
              <a:t>to</a:t>
            </a:r>
            <a:r>
              <a:rPr lang="de-DE" sz="1700" dirty="0" smtClean="0"/>
              <a:t> </a:t>
            </a:r>
            <a:r>
              <a:rPr lang="de-DE" sz="1700" b="1" i="1" dirty="0" err="1" smtClean="0"/>
              <a:t>e!</a:t>
            </a:r>
            <a:r>
              <a:rPr lang="de-DE" sz="1700" i="1" dirty="0" err="1" smtClean="0"/>
              <a:t>Runtime</a:t>
            </a:r>
            <a:r>
              <a:rPr lang="de-DE" sz="1700" i="1" dirty="0" smtClean="0"/>
              <a:t> </a:t>
            </a:r>
            <a:endParaRPr lang="de-DE" sz="1700" i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</a:t>
            </a:r>
            <a:r>
              <a:rPr lang="de-DE" dirty="0" err="1" smtClean="0"/>
              <a:t>configuration</a:t>
            </a:r>
            <a:r>
              <a:rPr lang="de-DE" dirty="0" smtClean="0"/>
              <a:t> –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85775" y="942975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smtClean="0"/>
              <a:t>WAGO ETHERNET Settings</a:t>
            </a:r>
            <a:endParaRPr lang="de-DE" sz="2200" dirty="0"/>
          </a:p>
        </p:txBody>
      </p:sp>
      <p:grpSp>
        <p:nvGrpSpPr>
          <p:cNvPr id="39" name="Gruppieren 38"/>
          <p:cNvGrpSpPr/>
          <p:nvPr/>
        </p:nvGrpSpPr>
        <p:grpSpPr>
          <a:xfrm>
            <a:off x="414980" y="1489490"/>
            <a:ext cx="96685" cy="567745"/>
            <a:chOff x="4410075" y="1219200"/>
            <a:chExt cx="257175" cy="1510162"/>
          </a:xfrm>
          <a:solidFill>
            <a:srgbClr val="209740"/>
          </a:solidFill>
        </p:grpSpPr>
        <p:sp>
          <p:nvSpPr>
            <p:cNvPr id="40" name="Trapezoid 3"/>
            <p:cNvSpPr/>
            <p:nvPr/>
          </p:nvSpPr>
          <p:spPr bwMode="auto">
            <a:xfrm rot="10800000">
              <a:off x="4410075" y="1219200"/>
              <a:ext cx="257175" cy="1171575"/>
            </a:xfrm>
            <a:custGeom>
              <a:avLst/>
              <a:gdLst>
                <a:gd name="connsiteX0" fmla="*/ 0 w 247650"/>
                <a:gd name="connsiteY0" fmla="*/ 1133475 h 1133475"/>
                <a:gd name="connsiteX1" fmla="*/ 61913 w 247650"/>
                <a:gd name="connsiteY1" fmla="*/ 0 h 1133475"/>
                <a:gd name="connsiteX2" fmla="*/ 185738 w 247650"/>
                <a:gd name="connsiteY2" fmla="*/ 0 h 1133475"/>
                <a:gd name="connsiteX3" fmla="*/ 247650 w 247650"/>
                <a:gd name="connsiteY3" fmla="*/ 1133475 h 1133475"/>
                <a:gd name="connsiteX4" fmla="*/ 0 w 247650"/>
                <a:gd name="connsiteY4" fmla="*/ 1133475 h 1133475"/>
                <a:gd name="connsiteX0" fmla="*/ 0 w 257175"/>
                <a:gd name="connsiteY0" fmla="*/ 1162050 h 1162050"/>
                <a:gd name="connsiteX1" fmla="*/ 71438 w 257175"/>
                <a:gd name="connsiteY1" fmla="*/ 0 h 1162050"/>
                <a:gd name="connsiteX2" fmla="*/ 195263 w 257175"/>
                <a:gd name="connsiteY2" fmla="*/ 0 h 1162050"/>
                <a:gd name="connsiteX3" fmla="*/ 257175 w 257175"/>
                <a:gd name="connsiteY3" fmla="*/ 1133475 h 1162050"/>
                <a:gd name="connsiteX4" fmla="*/ 0 w 257175"/>
                <a:gd name="connsiteY4" fmla="*/ 1162050 h 1162050"/>
                <a:gd name="connsiteX0" fmla="*/ 0 w 257175"/>
                <a:gd name="connsiteY0" fmla="*/ 1171575 h 1171575"/>
                <a:gd name="connsiteX1" fmla="*/ 23813 w 257175"/>
                <a:gd name="connsiteY1" fmla="*/ 0 h 1171575"/>
                <a:gd name="connsiteX2" fmla="*/ 195263 w 257175"/>
                <a:gd name="connsiteY2" fmla="*/ 9525 h 1171575"/>
                <a:gd name="connsiteX3" fmla="*/ 257175 w 257175"/>
                <a:gd name="connsiteY3" fmla="*/ 1143000 h 1171575"/>
                <a:gd name="connsiteX4" fmla="*/ 0 w 257175"/>
                <a:gd name="connsiteY4" fmla="*/ 1171575 h 1171575"/>
                <a:gd name="connsiteX0" fmla="*/ 0 w 257175"/>
                <a:gd name="connsiteY0" fmla="*/ 1171575 h 1171575"/>
                <a:gd name="connsiteX1" fmla="*/ 23813 w 257175"/>
                <a:gd name="connsiteY1" fmla="*/ 0 h 1171575"/>
                <a:gd name="connsiteX2" fmla="*/ 223838 w 257175"/>
                <a:gd name="connsiteY2" fmla="*/ 9525 h 1171575"/>
                <a:gd name="connsiteX3" fmla="*/ 257175 w 257175"/>
                <a:gd name="connsiteY3" fmla="*/ 1143000 h 1171575"/>
                <a:gd name="connsiteX4" fmla="*/ 0 w 257175"/>
                <a:gd name="connsiteY4" fmla="*/ 1171575 h 1171575"/>
                <a:gd name="connsiteX0" fmla="*/ 0 w 257175"/>
                <a:gd name="connsiteY0" fmla="*/ 1171575 h 1171575"/>
                <a:gd name="connsiteX1" fmla="*/ 23813 w 257175"/>
                <a:gd name="connsiteY1" fmla="*/ 0 h 1171575"/>
                <a:gd name="connsiteX2" fmla="*/ 223838 w 257175"/>
                <a:gd name="connsiteY2" fmla="*/ 9525 h 1171575"/>
                <a:gd name="connsiteX3" fmla="*/ 257175 w 257175"/>
                <a:gd name="connsiteY3" fmla="*/ 1143000 h 1171575"/>
                <a:gd name="connsiteX4" fmla="*/ 0 w 257175"/>
                <a:gd name="connsiteY4" fmla="*/ 1171575 h 1171575"/>
                <a:gd name="connsiteX0" fmla="*/ 0 w 257175"/>
                <a:gd name="connsiteY0" fmla="*/ 1171575 h 1171575"/>
                <a:gd name="connsiteX1" fmla="*/ 23813 w 257175"/>
                <a:gd name="connsiteY1" fmla="*/ 0 h 1171575"/>
                <a:gd name="connsiteX2" fmla="*/ 233363 w 257175"/>
                <a:gd name="connsiteY2" fmla="*/ 0 h 1171575"/>
                <a:gd name="connsiteX3" fmla="*/ 257175 w 257175"/>
                <a:gd name="connsiteY3" fmla="*/ 1143000 h 1171575"/>
                <a:gd name="connsiteX4" fmla="*/ 0 w 257175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171575">
                  <a:moveTo>
                    <a:pt x="0" y="1171575"/>
                  </a:moveTo>
                  <a:lnTo>
                    <a:pt x="23813" y="0"/>
                  </a:lnTo>
                  <a:lnTo>
                    <a:pt x="233363" y="0"/>
                  </a:lnTo>
                  <a:lnTo>
                    <a:pt x="257175" y="1143000"/>
                  </a:lnTo>
                  <a:lnTo>
                    <a:pt x="0" y="1171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Ellipse 40"/>
            <p:cNvSpPr/>
            <p:nvPr/>
          </p:nvSpPr>
          <p:spPr bwMode="auto">
            <a:xfrm>
              <a:off x="4410075" y="2472187"/>
              <a:ext cx="257175" cy="257175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00051" y="2382678"/>
            <a:ext cx="3816000" cy="3636000"/>
            <a:chOff x="400051" y="2430303"/>
            <a:chExt cx="3816000" cy="3636000"/>
          </a:xfrm>
        </p:grpSpPr>
        <p:pic>
          <p:nvPicPr>
            <p:cNvPr id="13" name="Picture 3" descr="C:\Users\u016299\Desktop\Logo e!cockpi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926" y="3190262"/>
              <a:ext cx="1460150" cy="2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:\präsentationen\Hamann\Bilder\Logos\images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CFD"/>
                </a:clrFrom>
                <a:clrTo>
                  <a:srgbClr val="FEFC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2" y="3048327"/>
              <a:ext cx="1085850" cy="859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1495361" y="5596224"/>
              <a:ext cx="1750162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700" dirty="0" err="1"/>
                <a:t>r</a:t>
              </a:r>
              <a:r>
                <a:rPr lang="de-DE" sz="1700" dirty="0" err="1" smtClean="0"/>
                <a:t>untime</a:t>
              </a:r>
              <a:r>
                <a:rPr lang="de-DE" sz="1700" dirty="0" smtClean="0"/>
                <a:t> </a:t>
              </a:r>
              <a:r>
                <a:rPr lang="de-DE" sz="1700" dirty="0" err="1" smtClean="0"/>
                <a:t>system</a:t>
              </a:r>
              <a:endParaRPr lang="de-DE" sz="1700" dirty="0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590551" y="2782816"/>
              <a:ext cx="1514976" cy="1325967"/>
            </a:xfrm>
            <a:prstGeom prst="rect">
              <a:avLst/>
            </a:prstGeom>
            <a:noFill/>
            <a:ln>
              <a:solidFill>
                <a:srgbClr val="DDDDDD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2530826" y="2782816"/>
              <a:ext cx="1514976" cy="1325967"/>
            </a:xfrm>
            <a:prstGeom prst="rect">
              <a:avLst/>
            </a:prstGeom>
            <a:noFill/>
            <a:ln>
              <a:solidFill>
                <a:srgbClr val="DDDDDD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hteck 21"/>
            <p:cNvSpPr/>
            <p:nvPr/>
          </p:nvSpPr>
          <p:spPr bwMode="auto">
            <a:xfrm>
              <a:off x="400051" y="2430303"/>
              <a:ext cx="3816000" cy="3636000"/>
            </a:xfrm>
            <a:prstGeom prst="rect">
              <a:avLst/>
            </a:prstGeom>
            <a:noFill/>
            <a:ln>
              <a:solidFill>
                <a:srgbClr val="DDDDDD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2099253" y="4555652"/>
              <a:ext cx="232815" cy="4825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2334126" y="5109229"/>
              <a:ext cx="0" cy="4857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Ellipse 27"/>
            <p:cNvSpPr/>
            <p:nvPr/>
          </p:nvSpPr>
          <p:spPr bwMode="auto">
            <a:xfrm>
              <a:off x="2293921" y="5028818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Ellipse 29"/>
            <p:cNvSpPr/>
            <p:nvPr/>
          </p:nvSpPr>
          <p:spPr bwMode="auto">
            <a:xfrm>
              <a:off x="2062112" y="4484765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1" name="Straight Connector 26"/>
            <p:cNvCxnSpPr/>
            <p:nvPr/>
          </p:nvCxnSpPr>
          <p:spPr bwMode="auto">
            <a:xfrm>
              <a:off x="2105527" y="4108783"/>
              <a:ext cx="0" cy="3775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Ellipse 36"/>
            <p:cNvSpPr/>
            <p:nvPr/>
          </p:nvSpPr>
          <p:spPr bwMode="auto">
            <a:xfrm>
              <a:off x="2487411" y="4484469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8" name="Straight Connector 26"/>
            <p:cNvCxnSpPr/>
            <p:nvPr/>
          </p:nvCxnSpPr>
          <p:spPr bwMode="auto">
            <a:xfrm>
              <a:off x="2530826" y="4108487"/>
              <a:ext cx="0" cy="3775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" name="Textfeld 2"/>
            <p:cNvSpPr txBox="1"/>
            <p:nvPr/>
          </p:nvSpPr>
          <p:spPr>
            <a:xfrm>
              <a:off x="2696357" y="3487667"/>
              <a:ext cx="118391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i="1" dirty="0" err="1" smtClean="0"/>
                <a:t>e!</a:t>
              </a:r>
              <a:r>
                <a:rPr lang="en-US" sz="1700" i="1" dirty="0" err="1" smtClean="0"/>
                <a:t>Runtim</a:t>
              </a:r>
              <a:r>
                <a:rPr lang="en-US" sz="1700" dirty="0" err="1" smtClean="0"/>
                <a:t>e</a:t>
              </a:r>
              <a:endParaRPr lang="de-DE" sz="1700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704977" y="3648550"/>
              <a:ext cx="60145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V2</a:t>
              </a:r>
              <a:endParaRPr lang="de-DE" sz="1700" b="1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Abgerundetes Rechteck 25"/>
          <p:cNvSpPr/>
          <p:nvPr/>
        </p:nvSpPr>
        <p:spPr bwMode="auto">
          <a:xfrm>
            <a:off x="5478639" y="4108783"/>
            <a:ext cx="865012" cy="2822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6075664" y="3711982"/>
            <a:ext cx="196548" cy="2428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49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de-DE" dirty="0"/>
              <a:t>O</a:t>
            </a:r>
            <a:r>
              <a:rPr lang="de-DE" dirty="0" smtClean="0"/>
              <a:t>perating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switch</a:t>
            </a:r>
            <a:endParaRPr lang="de-DE" sz="2200" dirty="0"/>
          </a:p>
        </p:txBody>
      </p:sp>
      <p:graphicFrame>
        <p:nvGraphicFramePr>
          <p:cNvPr id="54" name="Tabel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77499"/>
              </p:ext>
            </p:extLst>
          </p:nvPr>
        </p:nvGraphicFramePr>
        <p:xfrm>
          <a:off x="2459455" y="1915812"/>
          <a:ext cx="5979695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545"/>
                <a:gridCol w="2257425"/>
                <a:gridCol w="2371725"/>
              </a:tblGrid>
              <a:tr h="206859">
                <a:tc>
                  <a:txBody>
                    <a:bodyPr/>
                    <a:lstStyle/>
                    <a:p>
                      <a:r>
                        <a:rPr lang="de-DE" sz="1700" b="1" dirty="0" smtClean="0">
                          <a:solidFill>
                            <a:schemeClr val="tx1"/>
                          </a:solidFill>
                        </a:rPr>
                        <a:t>Position</a:t>
                      </a:r>
                      <a:endParaRPr lang="de-DE" sz="1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err="1" smtClean="0">
                          <a:solidFill>
                            <a:schemeClr val="tx1"/>
                          </a:solidFill>
                          <a:effectLst/>
                        </a:rPr>
                        <a:t>Activation</a:t>
                      </a:r>
                      <a:endParaRPr lang="de-DE" sz="1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700" b="1" dirty="0" err="1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de-DE" sz="1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E3E3"/>
                    </a:solidFill>
                  </a:tcPr>
                </a:tc>
              </a:tr>
              <a:tr h="178522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700" b="0" dirty="0" smtClean="0">
                          <a:solidFill>
                            <a:schemeClr val="tx1"/>
                          </a:solidFill>
                        </a:rPr>
                        <a:t>RUN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700" b="0" dirty="0" smtClean="0">
                          <a:solidFill>
                            <a:schemeClr val="tx1"/>
                          </a:solidFill>
                        </a:rPr>
                        <a:t>Switch RUN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700" b="1" dirty="0" err="1" smtClean="0"/>
                        <a:t>Application</a:t>
                      </a:r>
                      <a:r>
                        <a:rPr lang="de-DE" sz="1700" b="1" dirty="0" smtClean="0"/>
                        <a:t> Start</a:t>
                      </a:r>
                      <a:endParaRPr lang="de-DE" sz="1700" b="1" baseline="0" dirty="0" smtClean="0"/>
                    </a:p>
                  </a:txBody>
                  <a:tcPr>
                    <a:noFill/>
                  </a:tcPr>
                </a:tc>
              </a:tr>
              <a:tr h="206859">
                <a:tc>
                  <a:txBody>
                    <a:bodyPr/>
                    <a:lstStyle/>
                    <a:p>
                      <a:r>
                        <a:rPr lang="de-DE" sz="1700" dirty="0" smtClean="0">
                          <a:solidFill>
                            <a:schemeClr val="tx1"/>
                          </a:solidFill>
                        </a:rPr>
                        <a:t>STOP</a:t>
                      </a:r>
                      <a:endParaRPr lang="de-DE" sz="1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700" dirty="0" smtClean="0"/>
                        <a:t>Switch STOP</a:t>
                      </a:r>
                    </a:p>
                  </a:txBody>
                  <a:tcP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700" b="1" dirty="0" err="1" smtClean="0"/>
                        <a:t>Application</a:t>
                      </a:r>
                      <a:r>
                        <a:rPr lang="de-DE" sz="1700" b="1" dirty="0" smtClean="0"/>
                        <a:t> </a:t>
                      </a:r>
                      <a:r>
                        <a:rPr lang="de-DE" sz="1700" b="1" dirty="0" err="1" smtClean="0"/>
                        <a:t>Stop</a:t>
                      </a:r>
                      <a:endParaRPr lang="de-DE" sz="1700" b="1" dirty="0" smtClean="0"/>
                    </a:p>
                  </a:txBody>
                  <a:tcPr>
                    <a:solidFill>
                      <a:srgbClr val="E3E3E3"/>
                    </a:solidFill>
                  </a:tcPr>
                </a:tc>
              </a:tr>
              <a:tr h="206859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700" dirty="0" smtClean="0"/>
                        <a:t>RESET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700" baseline="0" dirty="0" smtClean="0"/>
                        <a:t>Switch RESET &gt; 2s</a:t>
                      </a:r>
                    </a:p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700" baseline="0" dirty="0" smtClean="0"/>
                        <a:t>Switch RESET &gt; 7s</a:t>
                      </a:r>
                      <a:endParaRPr lang="de-DE" sz="1700" dirty="0" smtClean="0"/>
                    </a:p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7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700" b="1" dirty="0" err="1" smtClean="0"/>
                        <a:t>Reset</a:t>
                      </a:r>
                      <a:r>
                        <a:rPr lang="de-DE" sz="1700" b="1" dirty="0" smtClean="0"/>
                        <a:t> warm </a:t>
                      </a:r>
                    </a:p>
                    <a:p>
                      <a:pPr algn="l"/>
                      <a:r>
                        <a:rPr lang="de-DE" sz="1700" b="1" baseline="0" dirty="0" err="1" smtClean="0"/>
                        <a:t>Reset</a:t>
                      </a:r>
                      <a:r>
                        <a:rPr lang="de-DE" sz="1700" b="1" baseline="0" dirty="0" smtClean="0"/>
                        <a:t> </a:t>
                      </a:r>
                      <a:r>
                        <a:rPr lang="de-DE" sz="1700" b="1" baseline="0" dirty="0" err="1" smtClean="0"/>
                        <a:t>cold</a:t>
                      </a:r>
                      <a:endParaRPr lang="de-DE" sz="1700" b="1" baseline="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194" name="Picture 2" descr="C:\Users\u016299\Desktop\SchalterPFC20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12938"/>
            <a:ext cx="1192212" cy="1145037"/>
          </a:xfrm>
          <a:prstGeom prst="rect">
            <a:avLst/>
          </a:prstGeom>
          <a:noFill/>
          <a:effectLst>
            <a:outerShdw blurRad="76200" dist="3556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842169" y="4224695"/>
            <a:ext cx="797798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92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700" dirty="0" err="1" smtClean="0"/>
              <a:t>If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operating</a:t>
            </a:r>
            <a:r>
              <a:rPr lang="de-DE" sz="1700" dirty="0" smtClean="0"/>
              <a:t> </a:t>
            </a:r>
            <a:r>
              <a:rPr lang="de-DE" sz="1700" dirty="0" err="1"/>
              <a:t>mode</a:t>
            </a:r>
            <a:r>
              <a:rPr lang="de-DE" sz="1700" dirty="0"/>
              <a:t> </a:t>
            </a:r>
            <a:r>
              <a:rPr lang="de-DE" sz="1700" dirty="0" err="1" smtClean="0"/>
              <a:t>switch</a:t>
            </a:r>
            <a:r>
              <a:rPr lang="de-DE" sz="1700" dirty="0" smtClean="0"/>
              <a:t> </a:t>
            </a:r>
            <a:r>
              <a:rPr lang="de-DE" sz="1700" dirty="0" err="1" smtClean="0"/>
              <a:t>is</a:t>
            </a:r>
            <a:r>
              <a:rPr lang="de-DE" sz="1700" dirty="0" smtClean="0"/>
              <a:t> </a:t>
            </a:r>
            <a:r>
              <a:rPr lang="en-US" sz="1700" dirty="0" smtClean="0"/>
              <a:t>in </a:t>
            </a:r>
            <a:r>
              <a:rPr lang="en-US" sz="1700" dirty="0"/>
              <a:t>STOP position, </a:t>
            </a:r>
            <a:r>
              <a:rPr lang="en-US" sz="1700" dirty="0" smtClean="0"/>
              <a:t>the Controller can not be started from </a:t>
            </a:r>
            <a:r>
              <a:rPr lang="de-DE" sz="1700" b="1" i="1" dirty="0" err="1" smtClean="0"/>
              <a:t>e!</a:t>
            </a:r>
            <a:r>
              <a:rPr lang="de-DE" sz="1700" i="1" dirty="0" err="1" smtClean="0"/>
              <a:t>COCKPIT</a:t>
            </a:r>
            <a:r>
              <a:rPr lang="de-DE" sz="1700" dirty="0" smtClean="0"/>
              <a:t>.</a:t>
            </a:r>
            <a:endParaRPr lang="de-DE" sz="17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737394" y="4202044"/>
            <a:ext cx="96685" cy="567745"/>
            <a:chOff x="4410075" y="1219200"/>
            <a:chExt cx="257175" cy="1510162"/>
          </a:xfrm>
          <a:solidFill>
            <a:srgbClr val="209740"/>
          </a:solidFill>
        </p:grpSpPr>
        <p:sp>
          <p:nvSpPr>
            <p:cNvPr id="4" name="Trapezoid 3"/>
            <p:cNvSpPr/>
            <p:nvPr/>
          </p:nvSpPr>
          <p:spPr bwMode="auto">
            <a:xfrm rot="10800000">
              <a:off x="4410075" y="1219200"/>
              <a:ext cx="257175" cy="1171575"/>
            </a:xfrm>
            <a:custGeom>
              <a:avLst/>
              <a:gdLst>
                <a:gd name="connsiteX0" fmla="*/ 0 w 247650"/>
                <a:gd name="connsiteY0" fmla="*/ 1133475 h 1133475"/>
                <a:gd name="connsiteX1" fmla="*/ 61913 w 247650"/>
                <a:gd name="connsiteY1" fmla="*/ 0 h 1133475"/>
                <a:gd name="connsiteX2" fmla="*/ 185738 w 247650"/>
                <a:gd name="connsiteY2" fmla="*/ 0 h 1133475"/>
                <a:gd name="connsiteX3" fmla="*/ 247650 w 247650"/>
                <a:gd name="connsiteY3" fmla="*/ 1133475 h 1133475"/>
                <a:gd name="connsiteX4" fmla="*/ 0 w 247650"/>
                <a:gd name="connsiteY4" fmla="*/ 1133475 h 1133475"/>
                <a:gd name="connsiteX0" fmla="*/ 0 w 257175"/>
                <a:gd name="connsiteY0" fmla="*/ 1162050 h 1162050"/>
                <a:gd name="connsiteX1" fmla="*/ 71438 w 257175"/>
                <a:gd name="connsiteY1" fmla="*/ 0 h 1162050"/>
                <a:gd name="connsiteX2" fmla="*/ 195263 w 257175"/>
                <a:gd name="connsiteY2" fmla="*/ 0 h 1162050"/>
                <a:gd name="connsiteX3" fmla="*/ 257175 w 257175"/>
                <a:gd name="connsiteY3" fmla="*/ 1133475 h 1162050"/>
                <a:gd name="connsiteX4" fmla="*/ 0 w 257175"/>
                <a:gd name="connsiteY4" fmla="*/ 1162050 h 1162050"/>
                <a:gd name="connsiteX0" fmla="*/ 0 w 257175"/>
                <a:gd name="connsiteY0" fmla="*/ 1171575 h 1171575"/>
                <a:gd name="connsiteX1" fmla="*/ 23813 w 257175"/>
                <a:gd name="connsiteY1" fmla="*/ 0 h 1171575"/>
                <a:gd name="connsiteX2" fmla="*/ 195263 w 257175"/>
                <a:gd name="connsiteY2" fmla="*/ 9525 h 1171575"/>
                <a:gd name="connsiteX3" fmla="*/ 257175 w 257175"/>
                <a:gd name="connsiteY3" fmla="*/ 1143000 h 1171575"/>
                <a:gd name="connsiteX4" fmla="*/ 0 w 257175"/>
                <a:gd name="connsiteY4" fmla="*/ 1171575 h 1171575"/>
                <a:gd name="connsiteX0" fmla="*/ 0 w 257175"/>
                <a:gd name="connsiteY0" fmla="*/ 1171575 h 1171575"/>
                <a:gd name="connsiteX1" fmla="*/ 23813 w 257175"/>
                <a:gd name="connsiteY1" fmla="*/ 0 h 1171575"/>
                <a:gd name="connsiteX2" fmla="*/ 223838 w 257175"/>
                <a:gd name="connsiteY2" fmla="*/ 9525 h 1171575"/>
                <a:gd name="connsiteX3" fmla="*/ 257175 w 257175"/>
                <a:gd name="connsiteY3" fmla="*/ 1143000 h 1171575"/>
                <a:gd name="connsiteX4" fmla="*/ 0 w 257175"/>
                <a:gd name="connsiteY4" fmla="*/ 1171575 h 1171575"/>
                <a:gd name="connsiteX0" fmla="*/ 0 w 257175"/>
                <a:gd name="connsiteY0" fmla="*/ 1171575 h 1171575"/>
                <a:gd name="connsiteX1" fmla="*/ 23813 w 257175"/>
                <a:gd name="connsiteY1" fmla="*/ 0 h 1171575"/>
                <a:gd name="connsiteX2" fmla="*/ 223838 w 257175"/>
                <a:gd name="connsiteY2" fmla="*/ 9525 h 1171575"/>
                <a:gd name="connsiteX3" fmla="*/ 257175 w 257175"/>
                <a:gd name="connsiteY3" fmla="*/ 1143000 h 1171575"/>
                <a:gd name="connsiteX4" fmla="*/ 0 w 257175"/>
                <a:gd name="connsiteY4" fmla="*/ 1171575 h 1171575"/>
                <a:gd name="connsiteX0" fmla="*/ 0 w 257175"/>
                <a:gd name="connsiteY0" fmla="*/ 1171575 h 1171575"/>
                <a:gd name="connsiteX1" fmla="*/ 23813 w 257175"/>
                <a:gd name="connsiteY1" fmla="*/ 0 h 1171575"/>
                <a:gd name="connsiteX2" fmla="*/ 233363 w 257175"/>
                <a:gd name="connsiteY2" fmla="*/ 0 h 1171575"/>
                <a:gd name="connsiteX3" fmla="*/ 257175 w 257175"/>
                <a:gd name="connsiteY3" fmla="*/ 1143000 h 1171575"/>
                <a:gd name="connsiteX4" fmla="*/ 0 w 257175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171575">
                  <a:moveTo>
                    <a:pt x="0" y="1171575"/>
                  </a:moveTo>
                  <a:lnTo>
                    <a:pt x="23813" y="0"/>
                  </a:lnTo>
                  <a:lnTo>
                    <a:pt x="233363" y="0"/>
                  </a:lnTo>
                  <a:lnTo>
                    <a:pt x="257175" y="1143000"/>
                  </a:lnTo>
                  <a:lnTo>
                    <a:pt x="0" y="1171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4410075" y="2472187"/>
              <a:ext cx="257175" cy="257175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54021">
            <a:off x="1922421" y="833951"/>
            <a:ext cx="5704717" cy="349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2851" name="Rectangle 3"/>
          <p:cNvSpPr>
            <a:spLocks noChangeArrowheads="1"/>
          </p:cNvSpPr>
          <p:nvPr/>
        </p:nvSpPr>
        <p:spPr bwMode="auto">
          <a:xfrm>
            <a:off x="480122" y="924538"/>
            <a:ext cx="2688578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sz="2200" dirty="0" smtClean="0">
                <a:latin typeface="+mj-lt"/>
              </a:rPr>
              <a:t>The </a:t>
            </a:r>
            <a:r>
              <a:rPr lang="de-DE" sz="2200" dirty="0" err="1">
                <a:latin typeface="+mj-lt"/>
              </a:rPr>
              <a:t>c</a:t>
            </a:r>
            <a:r>
              <a:rPr lang="de-DE" sz="2200" dirty="0" err="1" smtClean="0">
                <a:latin typeface="+mj-lt"/>
              </a:rPr>
              <a:t>onfiguration</a:t>
            </a:r>
            <a:endParaRPr lang="de-DE" sz="2200" b="0" dirty="0">
              <a:latin typeface="+mj-lt"/>
            </a:endParaRPr>
          </a:p>
        </p:txBody>
      </p:sp>
      <p:sp>
        <p:nvSpPr>
          <p:cNvPr id="1102873" name="Rectangle 2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de-DE" sz="2200" dirty="0" err="1" smtClean="0">
                <a:solidFill>
                  <a:schemeClr val="tx1"/>
                </a:solidFill>
              </a:rPr>
              <a:t>Fielbus</a:t>
            </a:r>
            <a:r>
              <a:rPr lang="de-DE" sz="2200" dirty="0" smtClean="0">
                <a:solidFill>
                  <a:schemeClr val="tx1"/>
                </a:solidFill>
              </a:rPr>
              <a:t> </a:t>
            </a:r>
            <a:r>
              <a:rPr lang="de-DE" sz="2200" dirty="0" err="1" smtClean="0">
                <a:solidFill>
                  <a:schemeClr val="tx1"/>
                </a:solidFill>
              </a:rPr>
              <a:t>nodes</a:t>
            </a:r>
            <a:endParaRPr lang="de-DE" sz="2200" dirty="0"/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>
            <a:off x="4320484" y="2985357"/>
            <a:ext cx="0" cy="9747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7"/>
          <p:cNvSpPr>
            <a:spLocks noChangeShapeType="1"/>
          </p:cNvSpPr>
          <p:nvPr/>
        </p:nvSpPr>
        <p:spPr bwMode="auto">
          <a:xfrm>
            <a:off x="2320966" y="2985357"/>
            <a:ext cx="0" cy="9747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8"/>
          <p:cNvSpPr>
            <a:spLocks noChangeShapeType="1"/>
          </p:cNvSpPr>
          <p:nvPr/>
        </p:nvSpPr>
        <p:spPr bwMode="auto">
          <a:xfrm flipV="1">
            <a:off x="2312174" y="3858484"/>
            <a:ext cx="2016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 Box 9"/>
          <p:cNvSpPr txBox="1">
            <a:spLocks noChangeArrowheads="1"/>
          </p:cNvSpPr>
          <p:nvPr/>
        </p:nvSpPr>
        <p:spPr bwMode="auto">
          <a:xfrm>
            <a:off x="2353205" y="3858484"/>
            <a:ext cx="577362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2400" dirty="0">
                <a:sym typeface="Wingdings 2" pitchFamily="18" charset="2"/>
              </a:rPr>
              <a:t></a:t>
            </a:r>
            <a:endParaRPr lang="de-DE" sz="2400" dirty="0"/>
          </a:p>
        </p:txBody>
      </p:sp>
      <p:sp>
        <p:nvSpPr>
          <p:cNvPr id="66" name="Text Box 10"/>
          <p:cNvSpPr txBox="1">
            <a:spLocks noChangeArrowheads="1"/>
          </p:cNvSpPr>
          <p:nvPr/>
        </p:nvSpPr>
        <p:spPr bwMode="auto">
          <a:xfrm>
            <a:off x="2367126" y="4607785"/>
            <a:ext cx="42203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2400" dirty="0">
                <a:sym typeface="Wingdings 2" pitchFamily="18" charset="2"/>
              </a:rPr>
              <a:t></a:t>
            </a:r>
            <a:endParaRPr lang="de-DE" dirty="0"/>
          </a:p>
        </p:txBody>
      </p:sp>
      <p:sp>
        <p:nvSpPr>
          <p:cNvPr id="67" name="Text Box 11"/>
          <p:cNvSpPr txBox="1">
            <a:spLocks noChangeArrowheads="1"/>
          </p:cNvSpPr>
          <p:nvPr/>
        </p:nvSpPr>
        <p:spPr bwMode="auto">
          <a:xfrm>
            <a:off x="2811138" y="4650647"/>
            <a:ext cx="1130438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de-DE" sz="1700" b="0" dirty="0" smtClean="0">
                <a:latin typeface="+mn-lt"/>
                <a:sym typeface="Wingdings 2" pitchFamily="18" charset="2"/>
              </a:rPr>
              <a:t>Controller</a:t>
            </a:r>
            <a:endParaRPr lang="de-DE" sz="1700" b="0" dirty="0">
              <a:latin typeface="+mn-lt"/>
            </a:endParaRPr>
          </a:p>
          <a:p>
            <a:pPr algn="l"/>
            <a:endParaRPr lang="de-DE" sz="1400" dirty="0"/>
          </a:p>
        </p:txBody>
      </p:sp>
      <p:sp>
        <p:nvSpPr>
          <p:cNvPr id="69" name="Line 13"/>
          <p:cNvSpPr>
            <a:spLocks noChangeShapeType="1"/>
          </p:cNvSpPr>
          <p:nvPr/>
        </p:nvSpPr>
        <p:spPr bwMode="auto">
          <a:xfrm flipH="1">
            <a:off x="7128163" y="2994891"/>
            <a:ext cx="0" cy="9747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Line 14"/>
          <p:cNvSpPr>
            <a:spLocks noChangeShapeType="1"/>
          </p:cNvSpPr>
          <p:nvPr/>
        </p:nvSpPr>
        <p:spPr bwMode="auto">
          <a:xfrm flipV="1">
            <a:off x="4320486" y="3858493"/>
            <a:ext cx="2808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" name="Text Box 15"/>
          <p:cNvSpPr txBox="1">
            <a:spLocks noChangeArrowheads="1"/>
          </p:cNvSpPr>
          <p:nvPr/>
        </p:nvSpPr>
        <p:spPr bwMode="auto">
          <a:xfrm>
            <a:off x="5494992" y="3869606"/>
            <a:ext cx="577362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2400" dirty="0">
                <a:sym typeface="Wingdings 2" pitchFamily="18" charset="2"/>
              </a:rPr>
              <a:t></a:t>
            </a:r>
            <a:endParaRPr lang="de-DE" sz="2400" dirty="0"/>
          </a:p>
        </p:txBody>
      </p:sp>
      <p:sp>
        <p:nvSpPr>
          <p:cNvPr id="72" name="Text Box 16"/>
          <p:cNvSpPr txBox="1">
            <a:spLocks noChangeArrowheads="1"/>
          </p:cNvSpPr>
          <p:nvPr/>
        </p:nvSpPr>
        <p:spPr bwMode="auto">
          <a:xfrm>
            <a:off x="2375921" y="5076108"/>
            <a:ext cx="577362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2400" dirty="0">
                <a:sym typeface="Wingdings 2" pitchFamily="18" charset="2"/>
              </a:rPr>
              <a:t></a:t>
            </a:r>
            <a:endParaRPr lang="de-DE" sz="2400" dirty="0"/>
          </a:p>
        </p:txBody>
      </p:sp>
      <p:sp>
        <p:nvSpPr>
          <p:cNvPr id="73" name="Text Box 17"/>
          <p:cNvSpPr txBox="1">
            <a:spLocks noChangeArrowheads="1"/>
          </p:cNvSpPr>
          <p:nvPr/>
        </p:nvSpPr>
        <p:spPr bwMode="auto">
          <a:xfrm>
            <a:off x="2815536" y="5125321"/>
            <a:ext cx="2345514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de-DE" sz="1700" b="0" dirty="0" smtClean="0">
                <a:latin typeface="+mn-lt"/>
                <a:sym typeface="Wingdings 2" pitchFamily="18" charset="2"/>
              </a:rPr>
              <a:t>I/O </a:t>
            </a:r>
            <a:r>
              <a:rPr lang="de-DE" sz="1700" b="0" dirty="0" err="1" smtClean="0">
                <a:latin typeface="+mn-lt"/>
                <a:sym typeface="Wingdings 2" pitchFamily="18" charset="2"/>
              </a:rPr>
              <a:t>modules</a:t>
            </a:r>
            <a:r>
              <a:rPr lang="de-DE" sz="1700" b="0" dirty="0" smtClean="0">
                <a:latin typeface="+mn-lt"/>
                <a:sym typeface="Wingdings 2" pitchFamily="18" charset="2"/>
              </a:rPr>
              <a:t> (</a:t>
            </a:r>
            <a:r>
              <a:rPr lang="de-DE" sz="1700" b="0" dirty="0">
                <a:latin typeface="+mn-lt"/>
                <a:sym typeface="Wingdings 2" pitchFamily="18" charset="2"/>
              </a:rPr>
              <a:t>max</a:t>
            </a:r>
            <a:r>
              <a:rPr lang="de-DE" sz="1700" b="0" dirty="0" smtClean="0">
                <a:latin typeface="+mn-lt"/>
                <a:sym typeface="Wingdings 2" pitchFamily="18" charset="2"/>
              </a:rPr>
              <a:t>. 64</a:t>
            </a:r>
            <a:r>
              <a:rPr lang="de-DE" sz="1700" b="0" dirty="0">
                <a:latin typeface="+mn-lt"/>
                <a:sym typeface="Wingdings 2" pitchFamily="18" charset="2"/>
              </a:rPr>
              <a:t>)</a:t>
            </a:r>
            <a:endParaRPr lang="de-DE" sz="1700" b="0" dirty="0">
              <a:latin typeface="+mn-lt"/>
            </a:endParaRPr>
          </a:p>
          <a:p>
            <a:pPr algn="l"/>
            <a:endParaRPr lang="de-DE" sz="1400" dirty="0"/>
          </a:p>
        </p:txBody>
      </p:sp>
      <p:sp>
        <p:nvSpPr>
          <p:cNvPr id="75" name="Text Box 19"/>
          <p:cNvSpPr txBox="1">
            <a:spLocks noChangeArrowheads="1"/>
          </p:cNvSpPr>
          <p:nvPr/>
        </p:nvSpPr>
        <p:spPr bwMode="auto">
          <a:xfrm>
            <a:off x="7025392" y="3869699"/>
            <a:ext cx="577362" cy="457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2400" dirty="0">
                <a:sym typeface="Wingdings 2" pitchFamily="18" charset="2"/>
              </a:rPr>
              <a:t></a:t>
            </a:r>
            <a:endParaRPr lang="de-DE" sz="2400" dirty="0"/>
          </a:p>
        </p:txBody>
      </p:sp>
      <p:sp>
        <p:nvSpPr>
          <p:cNvPr id="77" name="Line 21"/>
          <p:cNvSpPr>
            <a:spLocks noChangeShapeType="1"/>
          </p:cNvSpPr>
          <p:nvPr/>
        </p:nvSpPr>
        <p:spPr bwMode="auto">
          <a:xfrm>
            <a:off x="7373621" y="2926724"/>
            <a:ext cx="0" cy="104457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22"/>
          <p:cNvSpPr>
            <a:spLocks noChangeShapeType="1"/>
          </p:cNvSpPr>
          <p:nvPr/>
        </p:nvSpPr>
        <p:spPr bwMode="auto">
          <a:xfrm flipV="1">
            <a:off x="7123041" y="3858590"/>
            <a:ext cx="25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Text Box 23"/>
          <p:cNvSpPr txBox="1">
            <a:spLocks noChangeArrowheads="1"/>
          </p:cNvSpPr>
          <p:nvPr/>
        </p:nvSpPr>
        <p:spPr bwMode="auto">
          <a:xfrm>
            <a:off x="2379589" y="5544521"/>
            <a:ext cx="577362" cy="457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2400" dirty="0">
                <a:sym typeface="Wingdings 2" pitchFamily="18" charset="2"/>
              </a:rPr>
              <a:t></a:t>
            </a:r>
            <a:endParaRPr lang="de-DE" sz="2400" dirty="0"/>
          </a:p>
        </p:txBody>
      </p:sp>
      <p:sp>
        <p:nvSpPr>
          <p:cNvPr id="80" name="Text Box 24"/>
          <p:cNvSpPr txBox="1">
            <a:spLocks noChangeArrowheads="1"/>
          </p:cNvSpPr>
          <p:nvPr/>
        </p:nvSpPr>
        <p:spPr bwMode="auto">
          <a:xfrm>
            <a:off x="2811878" y="5593734"/>
            <a:ext cx="1351652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de-DE" sz="1700" b="0" dirty="0" smtClean="0">
                <a:latin typeface="+mn-lt"/>
                <a:sym typeface="Wingdings 2" pitchFamily="18" charset="2"/>
              </a:rPr>
              <a:t>End </a:t>
            </a:r>
            <a:r>
              <a:rPr lang="de-DE" sz="1700" b="0" dirty="0" err="1" smtClean="0">
                <a:latin typeface="+mn-lt"/>
                <a:sym typeface="Wingdings 2" pitchFamily="18" charset="2"/>
              </a:rPr>
              <a:t>module</a:t>
            </a:r>
            <a:endParaRPr lang="de-DE" sz="1700" b="0" dirty="0">
              <a:latin typeface="+mn-lt"/>
            </a:endParaRPr>
          </a:p>
          <a:p>
            <a:pPr algn="l"/>
            <a:endParaRPr lang="de-DE" sz="14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 err="1" smtClean="0">
                <a:solidFill>
                  <a:schemeClr val="tx1"/>
                </a:solidFill>
              </a:rPr>
              <a:t>Diagnostic</a:t>
            </a:r>
            <a:endParaRPr lang="de-DE" sz="2200" dirty="0">
              <a:solidFill>
                <a:schemeClr val="tx1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21675" y="925199"/>
            <a:ext cx="8122274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2200" dirty="0" err="1" smtClean="0"/>
              <a:t>Diagnostic</a:t>
            </a:r>
            <a:r>
              <a:rPr lang="de-DE" sz="2200" dirty="0" smtClean="0"/>
              <a:t> LEDs </a:t>
            </a:r>
            <a:r>
              <a:rPr lang="de-DE" sz="2200" dirty="0" err="1" smtClean="0"/>
              <a:t>of</a:t>
            </a:r>
            <a:r>
              <a:rPr lang="de-DE" sz="2200" dirty="0" smtClean="0"/>
              <a:t> PFC </a:t>
            </a:r>
            <a:r>
              <a:rPr lang="de-DE" sz="2200" dirty="0"/>
              <a:t>200 </a:t>
            </a:r>
            <a:r>
              <a:rPr lang="de-DE" sz="2200" dirty="0" smtClean="0"/>
              <a:t> </a:t>
            </a:r>
            <a:endParaRPr lang="de-DE" sz="2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2068351"/>
            <a:ext cx="1547812" cy="18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219450" y="1877851"/>
            <a:ext cx="5524499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700" b="1" dirty="0" smtClean="0"/>
              <a:t>BF/DIA</a:t>
            </a:r>
            <a:r>
              <a:rPr lang="de-DE" sz="1700" dirty="0"/>
              <a:t>	</a:t>
            </a:r>
            <a:r>
              <a:rPr lang="de-DE" sz="1700" dirty="0" smtClean="0"/>
              <a:t>	Bus </a:t>
            </a:r>
            <a:r>
              <a:rPr lang="de-DE" sz="1700" dirty="0" err="1"/>
              <a:t>d</a:t>
            </a:r>
            <a:r>
              <a:rPr lang="de-DE" sz="1700" dirty="0" err="1" smtClean="0"/>
              <a:t>iagnostic</a:t>
            </a:r>
            <a:r>
              <a:rPr lang="de-DE" sz="1700" dirty="0" smtClean="0"/>
              <a:t> PROFIBUS</a:t>
            </a:r>
          </a:p>
          <a:p>
            <a:pPr>
              <a:lnSpc>
                <a:spcPct val="150000"/>
              </a:lnSpc>
            </a:pPr>
            <a:r>
              <a:rPr lang="de-DE" sz="1700" b="1" dirty="0" smtClean="0"/>
              <a:t>CAN</a:t>
            </a:r>
            <a:r>
              <a:rPr lang="de-DE" sz="1700" dirty="0" smtClean="0"/>
              <a:t> 		Bus </a:t>
            </a:r>
            <a:r>
              <a:rPr lang="de-DE" sz="1700" dirty="0" err="1"/>
              <a:t>d</a:t>
            </a:r>
            <a:r>
              <a:rPr lang="de-DE" sz="1700" dirty="0" err="1" smtClean="0"/>
              <a:t>iagnostic</a:t>
            </a:r>
            <a:r>
              <a:rPr lang="de-DE" sz="1700" dirty="0" smtClean="0"/>
              <a:t> </a:t>
            </a:r>
            <a:r>
              <a:rPr lang="de-DE" sz="1700" dirty="0" err="1" smtClean="0"/>
              <a:t>CANopen</a:t>
            </a:r>
            <a:endParaRPr lang="de-DE" sz="1700" dirty="0" smtClean="0"/>
          </a:p>
          <a:p>
            <a:pPr>
              <a:lnSpc>
                <a:spcPct val="150000"/>
              </a:lnSpc>
            </a:pPr>
            <a:r>
              <a:rPr lang="de-DE" sz="1700" b="1" dirty="0" smtClean="0"/>
              <a:t>MS/NS</a:t>
            </a:r>
            <a:r>
              <a:rPr lang="de-DE" sz="1700" dirty="0"/>
              <a:t>	</a:t>
            </a:r>
            <a:r>
              <a:rPr lang="de-DE" sz="1700" dirty="0" smtClean="0"/>
              <a:t>	Bus </a:t>
            </a:r>
            <a:r>
              <a:rPr lang="de-DE" sz="1700" dirty="0" err="1"/>
              <a:t>d</a:t>
            </a:r>
            <a:r>
              <a:rPr lang="de-DE" sz="1700" dirty="0" err="1" smtClean="0"/>
              <a:t>iagnostic</a:t>
            </a:r>
            <a:r>
              <a:rPr lang="de-DE" sz="1700" dirty="0" smtClean="0"/>
              <a:t> Ethernet</a:t>
            </a:r>
          </a:p>
          <a:p>
            <a:pPr>
              <a:lnSpc>
                <a:spcPct val="150000"/>
              </a:lnSpc>
            </a:pPr>
            <a:r>
              <a:rPr lang="de-DE" sz="1700" b="1" dirty="0" smtClean="0"/>
              <a:t>I/O</a:t>
            </a:r>
            <a:r>
              <a:rPr lang="de-DE" sz="1700" dirty="0"/>
              <a:t>	</a:t>
            </a:r>
            <a:r>
              <a:rPr lang="de-DE" sz="1700" dirty="0" smtClean="0"/>
              <a:t>	</a:t>
            </a:r>
            <a:r>
              <a:rPr lang="de-DE" sz="1700" dirty="0" err="1" smtClean="0"/>
              <a:t>Diagnostic</a:t>
            </a:r>
            <a:r>
              <a:rPr lang="de-DE" sz="1700" dirty="0" smtClean="0"/>
              <a:t> K-Bus</a:t>
            </a:r>
          </a:p>
          <a:p>
            <a:pPr>
              <a:lnSpc>
                <a:spcPct val="150000"/>
              </a:lnSpc>
            </a:pPr>
            <a:r>
              <a:rPr lang="de-DE" sz="1700" b="1" dirty="0" smtClean="0"/>
              <a:t>U1…U4</a:t>
            </a:r>
            <a:r>
              <a:rPr lang="de-DE" sz="1700" dirty="0" smtClean="0"/>
              <a:t> 		User </a:t>
            </a:r>
            <a:r>
              <a:rPr lang="de-DE" sz="1700" dirty="0" err="1"/>
              <a:t>d</a:t>
            </a:r>
            <a:r>
              <a:rPr lang="de-DE" sz="1700" dirty="0" err="1" smtClean="0"/>
              <a:t>iagnostic</a:t>
            </a:r>
            <a:endParaRPr lang="de-DE" sz="1700" dirty="0" smtClean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3074" name="Picture 2" descr="C:\Users\u016299\Desktop\Act_Li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00" y="4371975"/>
            <a:ext cx="99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3219449" y="4432956"/>
            <a:ext cx="501967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700" b="1" dirty="0" smtClean="0">
                <a:solidFill>
                  <a:srgbClr val="191919"/>
                </a:solidFill>
              </a:rPr>
              <a:t>LNK </a:t>
            </a:r>
            <a:r>
              <a:rPr lang="de-DE" sz="1700" b="1" dirty="0">
                <a:solidFill>
                  <a:srgbClr val="191919"/>
                </a:solidFill>
              </a:rPr>
              <a:t>ACT </a:t>
            </a:r>
            <a:r>
              <a:rPr lang="de-DE" sz="1700" dirty="0" smtClean="0">
                <a:solidFill>
                  <a:srgbClr val="191919"/>
                </a:solidFill>
              </a:rPr>
              <a:t>	</a:t>
            </a:r>
            <a:r>
              <a:rPr lang="de-DE" sz="1700" dirty="0" err="1"/>
              <a:t>A</a:t>
            </a:r>
            <a:r>
              <a:rPr lang="de-DE" sz="1700" dirty="0" err="1" smtClean="0"/>
              <a:t>ctive</a:t>
            </a:r>
            <a:r>
              <a:rPr lang="de-DE" sz="1700" dirty="0" smtClean="0"/>
              <a:t> </a:t>
            </a:r>
            <a:r>
              <a:rPr lang="de-DE" sz="1700" dirty="0" err="1"/>
              <a:t>n</a:t>
            </a:r>
            <a:r>
              <a:rPr lang="de-DE" sz="1700" dirty="0" err="1" smtClean="0"/>
              <a:t>etwork</a:t>
            </a:r>
            <a:r>
              <a:rPr lang="de-DE" sz="1700" dirty="0" smtClean="0"/>
              <a:t> </a:t>
            </a:r>
            <a:r>
              <a:rPr lang="de-DE" sz="1700" dirty="0" err="1"/>
              <a:t>connection</a:t>
            </a:r>
            <a:endParaRPr lang="de-DE" sz="1700" dirty="0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893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Web-</a:t>
            </a:r>
            <a:r>
              <a:rPr lang="de-DE" dirty="0" err="1" smtClean="0"/>
              <a:t>based</a:t>
            </a:r>
            <a:r>
              <a:rPr lang="de-DE" dirty="0" smtClean="0"/>
              <a:t> Management</a:t>
            </a:r>
            <a:endParaRPr lang="de-DE" dirty="0"/>
          </a:p>
        </p:txBody>
      </p:sp>
      <p:pic>
        <p:nvPicPr>
          <p:cNvPr id="7170" name="Picture 2" descr="E:\neue Screenshots für ecockpit-Folien\WBM.PNG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45" y="1260475"/>
            <a:ext cx="7075360" cy="45354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11"/>
          <p:cNvSpPr/>
          <p:nvPr/>
        </p:nvSpPr>
        <p:spPr>
          <a:xfrm>
            <a:off x="3402584" y="3958049"/>
            <a:ext cx="16361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de-DE" sz="1400" dirty="0" smtClean="0">
                <a:solidFill>
                  <a:schemeClr val="tx2"/>
                </a:solidFill>
              </a:rPr>
              <a:t>Username: </a:t>
            </a:r>
            <a:r>
              <a:rPr lang="de-DE" sz="1400" dirty="0" err="1" smtClean="0">
                <a:solidFill>
                  <a:schemeClr val="tx2"/>
                </a:solidFill>
              </a:rPr>
              <a:t>admin</a:t>
            </a:r>
            <a:endParaRPr lang="de-DE" sz="14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de-DE" sz="1400" dirty="0" smtClean="0">
                <a:solidFill>
                  <a:schemeClr val="tx2"/>
                </a:solidFill>
              </a:rPr>
              <a:t>Password: </a:t>
            </a:r>
            <a:r>
              <a:rPr lang="de-DE" sz="1400" dirty="0" err="1" smtClean="0">
                <a:solidFill>
                  <a:schemeClr val="tx2"/>
                </a:solidFill>
              </a:rPr>
              <a:t>wago</a:t>
            </a:r>
            <a:endParaRPr lang="de-DE" sz="1400" dirty="0" smtClean="0">
              <a:solidFill>
                <a:schemeClr val="tx2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5429250" y="3095624"/>
            <a:ext cx="962025" cy="2143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3478388" y="2914650"/>
            <a:ext cx="962025" cy="3952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Gerade Verbindung mit Pfeil 10"/>
          <p:cNvCxnSpPr>
            <a:stCxn id="9" idx="2"/>
          </p:cNvCxnSpPr>
          <p:nvPr/>
        </p:nvCxnSpPr>
        <p:spPr bwMode="auto">
          <a:xfrm>
            <a:off x="3959401" y="3309936"/>
            <a:ext cx="280303" cy="6481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8733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2" y="1260475"/>
            <a:ext cx="7077046" cy="4535488"/>
          </a:xfrm>
          <a:ln>
            <a:solidFill>
              <a:schemeClr val="bg2"/>
            </a:solidFill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based</a:t>
            </a:r>
            <a:r>
              <a:rPr lang="de-DE" dirty="0"/>
              <a:t> Management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3552825" y="3581400"/>
            <a:ext cx="962025" cy="2143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5476875" y="3581400"/>
            <a:ext cx="962025" cy="2143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50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5" y="1708150"/>
            <a:ext cx="6625300" cy="4359275"/>
          </a:xfr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smtClean="0"/>
              <a:t>Management – </a:t>
            </a:r>
            <a:r>
              <a:rPr lang="de-DE" dirty="0"/>
              <a:t>a</a:t>
            </a:r>
            <a:r>
              <a:rPr lang="de-DE" dirty="0" smtClean="0"/>
              <a:t>dditional </a:t>
            </a:r>
            <a:r>
              <a:rPr lang="de-DE" dirty="0" err="1"/>
              <a:t>settings</a:t>
            </a:r>
            <a:r>
              <a:rPr lang="de-DE" dirty="0"/>
              <a:t> </a:t>
            </a:r>
          </a:p>
        </p:txBody>
      </p:sp>
      <p:sp>
        <p:nvSpPr>
          <p:cNvPr id="5" name="Rechteck 11"/>
          <p:cNvSpPr/>
          <p:nvPr/>
        </p:nvSpPr>
        <p:spPr>
          <a:xfrm>
            <a:off x="581025" y="947410"/>
            <a:ext cx="8001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de-DE" sz="1700" dirty="0" smtClean="0">
                <a:solidFill>
                  <a:schemeClr val="tx2"/>
                </a:solidFill>
              </a:rPr>
              <a:t>Webserver </a:t>
            </a:r>
            <a:r>
              <a:rPr lang="de-DE" sz="1700" dirty="0" err="1" smtClean="0">
                <a:solidFill>
                  <a:schemeClr val="tx2"/>
                </a:solidFill>
              </a:rPr>
              <a:t>enabled</a:t>
            </a:r>
            <a:r>
              <a:rPr lang="de-DE" sz="1700" dirty="0" smtClean="0">
                <a:solidFill>
                  <a:schemeClr val="tx2"/>
                </a:solidFill>
              </a:rPr>
              <a:t>: </a:t>
            </a:r>
            <a:r>
              <a:rPr lang="de-DE" sz="1700" dirty="0" err="1" smtClean="0">
                <a:solidFill>
                  <a:schemeClr val="tx2"/>
                </a:solidFill>
              </a:rPr>
              <a:t>for</a:t>
            </a:r>
            <a:r>
              <a:rPr lang="de-DE" sz="1700" dirty="0" smtClean="0">
                <a:solidFill>
                  <a:schemeClr val="tx2"/>
                </a:solidFill>
              </a:rPr>
              <a:t> </a:t>
            </a:r>
            <a:r>
              <a:rPr lang="de-DE" sz="1700" dirty="0" err="1" smtClean="0">
                <a:solidFill>
                  <a:schemeClr val="tx2"/>
                </a:solidFill>
              </a:rPr>
              <a:t>the</a:t>
            </a:r>
            <a:r>
              <a:rPr lang="de-DE" sz="1700" dirty="0" smtClean="0">
                <a:solidFill>
                  <a:schemeClr val="tx2"/>
                </a:solidFill>
              </a:rPr>
              <a:t> </a:t>
            </a:r>
            <a:r>
              <a:rPr lang="de-DE" sz="1700" dirty="0" err="1" smtClean="0">
                <a:solidFill>
                  <a:schemeClr val="tx2"/>
                </a:solidFill>
              </a:rPr>
              <a:t>using</a:t>
            </a:r>
            <a:r>
              <a:rPr lang="de-DE" sz="1700" dirty="0" smtClean="0">
                <a:solidFill>
                  <a:schemeClr val="tx2"/>
                </a:solidFill>
              </a:rPr>
              <a:t> </a:t>
            </a:r>
            <a:r>
              <a:rPr lang="de-DE" sz="1700" b="1" i="1" dirty="0" err="1" smtClean="0">
                <a:solidFill>
                  <a:schemeClr val="tx2"/>
                </a:solidFill>
              </a:rPr>
              <a:t>e!</a:t>
            </a:r>
            <a:r>
              <a:rPr lang="de-DE" sz="1700" i="1" dirty="0" err="1" smtClean="0">
                <a:solidFill>
                  <a:schemeClr val="tx2"/>
                </a:solidFill>
              </a:rPr>
              <a:t>COCKPIT</a:t>
            </a:r>
            <a:r>
              <a:rPr lang="de-DE" sz="1700" i="1" dirty="0" smtClean="0">
                <a:solidFill>
                  <a:schemeClr val="tx2"/>
                </a:solidFill>
              </a:rPr>
              <a:t> </a:t>
            </a:r>
            <a:r>
              <a:rPr lang="de-DE" sz="1800" dirty="0"/>
              <a:t>w</a:t>
            </a:r>
            <a:r>
              <a:rPr lang="de-DE" sz="1800" dirty="0" smtClean="0"/>
              <a:t>eb </a:t>
            </a:r>
            <a:r>
              <a:rPr lang="de-DE" sz="1800" dirty="0" err="1"/>
              <a:t>visualization</a:t>
            </a:r>
            <a:r>
              <a:rPr lang="de-DE" sz="1700" dirty="0" smtClean="0">
                <a:solidFill>
                  <a:schemeClr val="tx2"/>
                </a:solidFill>
              </a:rPr>
              <a:t> </a:t>
            </a:r>
            <a:r>
              <a:rPr lang="de-DE" sz="1700" dirty="0" err="1">
                <a:solidFill>
                  <a:schemeClr val="tx2"/>
                </a:solidFill>
              </a:rPr>
              <a:t>p</a:t>
            </a:r>
            <a:r>
              <a:rPr lang="de-DE" sz="1700" dirty="0" err="1" smtClean="0">
                <a:solidFill>
                  <a:schemeClr val="tx2"/>
                </a:solidFill>
              </a:rPr>
              <a:t>ort</a:t>
            </a:r>
            <a:r>
              <a:rPr lang="de-DE" sz="1700" dirty="0" smtClean="0">
                <a:solidFill>
                  <a:schemeClr val="tx2"/>
                </a:solidFill>
              </a:rPr>
              <a:t> </a:t>
            </a:r>
            <a:r>
              <a:rPr lang="de-DE" sz="1700" dirty="0" err="1">
                <a:solidFill>
                  <a:schemeClr val="tx2"/>
                </a:solidFill>
              </a:rPr>
              <a:t>a</a:t>
            </a:r>
            <a:r>
              <a:rPr lang="de-DE" sz="1700" dirty="0" err="1" smtClean="0">
                <a:solidFill>
                  <a:schemeClr val="tx2"/>
                </a:solidFill>
              </a:rPr>
              <a:t>uthentication</a:t>
            </a:r>
            <a:r>
              <a:rPr lang="de-DE" sz="1700" dirty="0" smtClean="0">
                <a:solidFill>
                  <a:schemeClr val="tx2"/>
                </a:solidFill>
              </a:rPr>
              <a:t> </a:t>
            </a:r>
            <a:r>
              <a:rPr lang="de-DE" sz="1700" dirty="0" err="1" smtClean="0">
                <a:solidFill>
                  <a:schemeClr val="tx2"/>
                </a:solidFill>
              </a:rPr>
              <a:t>switches</a:t>
            </a:r>
            <a:r>
              <a:rPr lang="de-DE" sz="1700" dirty="0" smtClean="0">
                <a:solidFill>
                  <a:schemeClr val="tx2"/>
                </a:solidFill>
              </a:rPr>
              <a:t> </a:t>
            </a:r>
            <a:r>
              <a:rPr lang="de-DE" sz="1700" b="1" i="1" dirty="0" err="1" smtClean="0">
                <a:solidFill>
                  <a:schemeClr val="tx2"/>
                </a:solidFill>
              </a:rPr>
              <a:t>e!</a:t>
            </a:r>
            <a:r>
              <a:rPr lang="de-DE" sz="1700" i="1" dirty="0" err="1" smtClean="0">
                <a:solidFill>
                  <a:schemeClr val="tx2"/>
                </a:solidFill>
              </a:rPr>
              <a:t>COCKPIT</a:t>
            </a:r>
            <a:r>
              <a:rPr lang="de-DE" sz="1700" i="1" dirty="0" smtClean="0">
                <a:solidFill>
                  <a:schemeClr val="tx2"/>
                </a:solidFill>
              </a:rPr>
              <a:t> </a:t>
            </a:r>
            <a:r>
              <a:rPr lang="de-DE" sz="1700" dirty="0" smtClean="0">
                <a:solidFill>
                  <a:schemeClr val="tx2"/>
                </a:solidFill>
              </a:rPr>
              <a:t> </a:t>
            </a:r>
            <a:r>
              <a:rPr lang="de-DE" sz="1700" dirty="0" err="1">
                <a:solidFill>
                  <a:schemeClr val="tx2"/>
                </a:solidFill>
              </a:rPr>
              <a:t>p</a:t>
            </a:r>
            <a:r>
              <a:rPr lang="de-DE" sz="1700" dirty="0" err="1" smtClean="0">
                <a:solidFill>
                  <a:schemeClr val="tx2"/>
                </a:solidFill>
              </a:rPr>
              <a:t>assword</a:t>
            </a:r>
            <a:r>
              <a:rPr lang="de-DE" sz="1700" dirty="0" smtClean="0">
                <a:solidFill>
                  <a:schemeClr val="tx2"/>
                </a:solidFill>
              </a:rPr>
              <a:t> on/ off (Default: </a:t>
            </a:r>
            <a:r>
              <a:rPr lang="de-DE" sz="1700" dirty="0" err="1" smtClean="0">
                <a:solidFill>
                  <a:schemeClr val="tx2"/>
                </a:solidFill>
              </a:rPr>
              <a:t>admin</a:t>
            </a:r>
            <a:r>
              <a:rPr lang="de-DE" sz="1700" dirty="0" smtClean="0">
                <a:solidFill>
                  <a:schemeClr val="tx2"/>
                </a:solidFill>
              </a:rPr>
              <a:t>/ </a:t>
            </a:r>
            <a:r>
              <a:rPr lang="de-DE" sz="1700" dirty="0" err="1" smtClean="0">
                <a:solidFill>
                  <a:schemeClr val="tx2"/>
                </a:solidFill>
              </a:rPr>
              <a:t>wago</a:t>
            </a:r>
            <a:r>
              <a:rPr lang="de-DE" sz="1700" dirty="0" smtClean="0">
                <a:solidFill>
                  <a:schemeClr val="tx2"/>
                </a:solidFill>
              </a:rPr>
              <a:t>)</a:t>
            </a:r>
            <a:endParaRPr lang="de-DE" sz="1700" dirty="0">
              <a:solidFill>
                <a:schemeClr val="tx2"/>
              </a:solidFill>
            </a:endParaRPr>
          </a:p>
        </p:txBody>
      </p:sp>
      <p:sp>
        <p:nvSpPr>
          <p:cNvPr id="2" name="Abgerundetes Rechteck 1"/>
          <p:cNvSpPr/>
          <p:nvPr/>
        </p:nvSpPr>
        <p:spPr bwMode="auto">
          <a:xfrm>
            <a:off x="3276600" y="4676775"/>
            <a:ext cx="962025" cy="10382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691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10107"/>
              </p:ext>
            </p:extLst>
          </p:nvPr>
        </p:nvGraphicFramePr>
        <p:xfrm>
          <a:off x="935454" y="3261262"/>
          <a:ext cx="745783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037"/>
                <a:gridCol w="3711798"/>
              </a:tblGrid>
              <a:tr h="312230">
                <a:tc>
                  <a:txBody>
                    <a:bodyPr/>
                    <a:lstStyle/>
                    <a:p>
                      <a:r>
                        <a:rPr lang="de-DE" sz="1700" b="0" dirty="0" smtClean="0">
                          <a:solidFill>
                            <a:schemeClr val="tx1"/>
                          </a:solidFill>
                        </a:rPr>
                        <a:t>ETHERNET type:</a:t>
                      </a:r>
                      <a:endParaRPr lang="de-DE" sz="1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b="0" dirty="0" smtClean="0">
                          <a:solidFill>
                            <a:schemeClr val="tx1"/>
                          </a:solidFill>
                        </a:rPr>
                        <a:t>100 </a:t>
                      </a:r>
                      <a:r>
                        <a:rPr lang="de-DE" sz="1700" b="0" dirty="0" err="1" smtClean="0">
                          <a:solidFill>
                            <a:schemeClr val="tx1"/>
                          </a:solidFill>
                        </a:rPr>
                        <a:t>Mbit</a:t>
                      </a:r>
                      <a:r>
                        <a:rPr lang="de-DE" sz="1700" b="0" dirty="0" smtClean="0">
                          <a:solidFill>
                            <a:schemeClr val="tx1"/>
                          </a:solidFill>
                        </a:rPr>
                        <a:t>/s</a:t>
                      </a:r>
                      <a:endParaRPr lang="de-DE" sz="1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E3E3"/>
                    </a:solidFill>
                  </a:tcPr>
                </a:tc>
              </a:tr>
              <a:tr h="312230">
                <a:tc>
                  <a:txBody>
                    <a:bodyPr/>
                    <a:lstStyle/>
                    <a:p>
                      <a:r>
                        <a:rPr lang="de-DE" sz="1700" dirty="0" smtClean="0"/>
                        <a:t>CPU:</a:t>
                      </a:r>
                      <a:endParaRPr lang="de-DE" sz="17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700" dirty="0" smtClean="0"/>
                        <a:t>                       32 </a:t>
                      </a:r>
                      <a:r>
                        <a:rPr lang="de-DE" sz="1700" dirty="0" err="1" smtClean="0"/>
                        <a:t>bit</a:t>
                      </a:r>
                      <a:endParaRPr lang="de-DE" sz="1700" dirty="0"/>
                    </a:p>
                  </a:txBody>
                  <a:tcPr>
                    <a:noFill/>
                  </a:tcPr>
                </a:tc>
              </a:tr>
              <a:tr h="312230">
                <a:tc>
                  <a:txBody>
                    <a:bodyPr/>
                    <a:lstStyle/>
                    <a:p>
                      <a:r>
                        <a:rPr lang="de-DE" sz="1700" dirty="0" err="1" smtClean="0"/>
                        <a:t>Program</a:t>
                      </a:r>
                      <a:r>
                        <a:rPr lang="de-DE" sz="1700" baseline="0" dirty="0" smtClean="0"/>
                        <a:t> </a:t>
                      </a:r>
                      <a:r>
                        <a:rPr lang="de-DE" sz="1700" baseline="0" dirty="0" err="1" smtClean="0"/>
                        <a:t>memory</a:t>
                      </a:r>
                      <a:r>
                        <a:rPr lang="de-DE" sz="1700" dirty="0" smtClean="0"/>
                        <a:t>:</a:t>
                      </a:r>
                      <a:endParaRPr lang="de-DE" sz="17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 smtClean="0"/>
                        <a:t>   16 Mbyte</a:t>
                      </a:r>
                      <a:endParaRPr lang="de-DE" sz="1700" dirty="0"/>
                    </a:p>
                  </a:txBody>
                  <a:tcPr>
                    <a:solidFill>
                      <a:srgbClr val="E3E3E3"/>
                    </a:solidFill>
                  </a:tcPr>
                </a:tc>
              </a:tr>
              <a:tr h="312230">
                <a:tc>
                  <a:txBody>
                    <a:bodyPr/>
                    <a:lstStyle/>
                    <a:p>
                      <a:r>
                        <a:rPr lang="de-DE" sz="1700" dirty="0" smtClean="0"/>
                        <a:t>Data</a:t>
                      </a:r>
                      <a:r>
                        <a:rPr lang="de-DE" sz="1700" baseline="0" dirty="0" smtClean="0"/>
                        <a:t> </a:t>
                      </a:r>
                      <a:r>
                        <a:rPr lang="de-DE" sz="1700" baseline="0" dirty="0" err="1" smtClean="0"/>
                        <a:t>memory</a:t>
                      </a:r>
                      <a:r>
                        <a:rPr lang="de-DE" sz="1700" dirty="0" smtClean="0"/>
                        <a:t>:</a:t>
                      </a:r>
                      <a:endParaRPr lang="de-DE" sz="1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 smtClean="0"/>
                        <a:t>   64 Mbyte</a:t>
                      </a:r>
                      <a:endParaRPr lang="de-DE" sz="1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2230">
                <a:tc>
                  <a:txBody>
                    <a:bodyPr/>
                    <a:lstStyle/>
                    <a:p>
                      <a:r>
                        <a:rPr lang="de-DE" sz="1700" dirty="0" err="1" smtClean="0"/>
                        <a:t>Retain</a:t>
                      </a:r>
                      <a:r>
                        <a:rPr lang="de-DE" sz="1700" baseline="0" dirty="0" smtClean="0"/>
                        <a:t> </a:t>
                      </a:r>
                      <a:r>
                        <a:rPr lang="de-DE" sz="1700" baseline="0" dirty="0" err="1" smtClean="0"/>
                        <a:t>memory</a:t>
                      </a:r>
                      <a:r>
                        <a:rPr lang="de-DE" sz="1700" dirty="0" smtClean="0"/>
                        <a:t>:</a:t>
                      </a:r>
                      <a:endParaRPr lang="de-DE" sz="1700" dirty="0"/>
                    </a:p>
                  </a:txBody>
                  <a:tcP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 smtClean="0"/>
                        <a:t>128 </a:t>
                      </a:r>
                      <a:r>
                        <a:rPr lang="de-DE" sz="1700" dirty="0" err="1" smtClean="0"/>
                        <a:t>kbyte</a:t>
                      </a:r>
                      <a:endParaRPr lang="de-DE" sz="1700" dirty="0" smtClean="0"/>
                    </a:p>
                  </a:txBody>
                  <a:tcPr>
                    <a:solidFill>
                      <a:srgbClr val="E3E3E3"/>
                    </a:solidFill>
                  </a:tcPr>
                </a:tc>
              </a:tr>
              <a:tr h="312230">
                <a:tc>
                  <a:txBody>
                    <a:bodyPr/>
                    <a:lstStyle/>
                    <a:p>
                      <a:r>
                        <a:rPr lang="de-DE" sz="1700" dirty="0" smtClean="0"/>
                        <a:t>Filesystem:</a:t>
                      </a:r>
                      <a:endParaRPr lang="de-DE" sz="1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 smtClean="0"/>
                        <a:t> 256 Mbyte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8508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838201" y="2101561"/>
            <a:ext cx="8305799" cy="484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90500" indent="-190500" algn="l" defTabSz="1092200">
              <a:lnSpc>
                <a:spcPct val="110000"/>
              </a:lnSpc>
            </a:pPr>
            <a:endParaRPr lang="en-US" sz="1700" b="0" dirty="0" smtClean="0"/>
          </a:p>
          <a:p>
            <a:pPr marL="190500" indent="-190500" algn="l" defTabSz="1092200">
              <a:lnSpc>
                <a:spcPct val="110000"/>
              </a:lnSpc>
            </a:pPr>
            <a:endParaRPr lang="en-US" sz="1700" b="0" dirty="0" smtClean="0"/>
          </a:p>
          <a:p>
            <a:pPr marL="190500" indent="-190500" algn="l" defTabSz="1092200">
              <a:lnSpc>
                <a:spcPct val="110000"/>
              </a:lnSpc>
            </a:pPr>
            <a:endParaRPr lang="en-US" sz="1700" b="0" dirty="0"/>
          </a:p>
          <a:p>
            <a:pPr marL="190500" indent="-190500" algn="l" defTabSz="1092200">
              <a:lnSpc>
                <a:spcPct val="110000"/>
              </a:lnSpc>
            </a:pPr>
            <a:endParaRPr lang="en-US" sz="1600" b="0" dirty="0" smtClean="0"/>
          </a:p>
          <a:p>
            <a:pPr marL="190500" indent="-190500" algn="l" defTabSz="1092200">
              <a:lnSpc>
                <a:spcPct val="110000"/>
              </a:lnSpc>
            </a:pPr>
            <a:endParaRPr lang="en-US" sz="1700" b="0" dirty="0" smtClean="0"/>
          </a:p>
          <a:p>
            <a:pPr marL="190500" indent="-190500" algn="l" defTabSz="1092200">
              <a:lnSpc>
                <a:spcPct val="110000"/>
              </a:lnSpc>
            </a:pPr>
            <a:endParaRPr lang="en-US" sz="1700" dirty="0"/>
          </a:p>
          <a:p>
            <a:pPr marL="190500" indent="-190500" algn="l" defTabSz="1092200">
              <a:lnSpc>
                <a:spcPct val="110000"/>
              </a:lnSpc>
            </a:pPr>
            <a:endParaRPr lang="en-US" sz="1700" b="0" dirty="0" smtClean="0"/>
          </a:p>
          <a:p>
            <a:pPr marL="190500" indent="-190500" algn="l" defTabSz="1092200">
              <a:lnSpc>
                <a:spcPct val="110000"/>
              </a:lnSpc>
            </a:pPr>
            <a:endParaRPr lang="en-US" sz="1700" dirty="0"/>
          </a:p>
          <a:p>
            <a:pPr marL="190500" indent="-190500" algn="l" defTabSz="1092200">
              <a:lnSpc>
                <a:spcPct val="110000"/>
              </a:lnSpc>
            </a:pPr>
            <a:endParaRPr lang="en-US" sz="1700" b="0" dirty="0" smtClean="0"/>
          </a:p>
          <a:p>
            <a:pPr marL="190500" indent="-190500" algn="l" defTabSz="1092200">
              <a:lnSpc>
                <a:spcPct val="110000"/>
              </a:lnSpc>
            </a:pPr>
            <a:endParaRPr lang="en-US" sz="1700" dirty="0"/>
          </a:p>
          <a:p>
            <a:pPr marL="190500" indent="-190500" algn="l" defTabSz="1092200">
              <a:lnSpc>
                <a:spcPct val="110000"/>
              </a:lnSpc>
            </a:pPr>
            <a:endParaRPr lang="en-US" sz="1700" dirty="0" smtClean="0"/>
          </a:p>
          <a:p>
            <a:pPr marL="190500" indent="-190500" algn="l" defTabSz="1092200">
              <a:lnSpc>
                <a:spcPct val="110000"/>
              </a:lnSpc>
            </a:pPr>
            <a:endParaRPr lang="en-US" sz="1700" b="0" dirty="0" smtClean="0"/>
          </a:p>
          <a:p>
            <a:pPr marL="190500" indent="-190500" algn="l" defTabSz="1092200">
              <a:lnSpc>
                <a:spcPct val="110000"/>
              </a:lnSpc>
            </a:pPr>
            <a:r>
              <a:rPr lang="en-US" sz="1700" b="0" dirty="0" smtClean="0"/>
              <a:t>Data protocols:</a:t>
            </a:r>
            <a:r>
              <a:rPr lang="en-US" sz="1600" dirty="0" smtClean="0"/>
              <a:t> 	</a:t>
            </a:r>
            <a:r>
              <a:rPr lang="en-US" sz="1700" b="0" dirty="0" smtClean="0"/>
              <a:t>Modbus TCP/IP, </a:t>
            </a:r>
            <a:r>
              <a:rPr lang="en-US" sz="1700" b="0" dirty="0" err="1" smtClean="0"/>
              <a:t>Netzwerkvariable</a:t>
            </a:r>
            <a:r>
              <a:rPr lang="en-US" sz="1700" b="0" dirty="0" smtClean="0"/>
              <a:t>, </a:t>
            </a:r>
            <a:r>
              <a:rPr lang="en-US" sz="1700" b="0" dirty="0" err="1" smtClean="0"/>
              <a:t>CANopen</a:t>
            </a:r>
            <a:r>
              <a:rPr lang="en-US" sz="1700" b="0" dirty="0" smtClean="0"/>
              <a:t>, </a:t>
            </a:r>
            <a:r>
              <a:rPr lang="en-US" sz="1700" b="0" dirty="0" err="1" smtClean="0"/>
              <a:t>ProfibusDP</a:t>
            </a:r>
            <a:endParaRPr lang="en-US" sz="1700" b="0" dirty="0" smtClean="0"/>
          </a:p>
          <a:p>
            <a:pPr marL="190500" indent="-190500" algn="l" defTabSz="1092200">
              <a:lnSpc>
                <a:spcPct val="110000"/>
              </a:lnSpc>
            </a:pPr>
            <a:r>
              <a:rPr lang="de-DE" sz="1700" b="0" dirty="0" smtClean="0"/>
              <a:t>Service </a:t>
            </a:r>
            <a:r>
              <a:rPr lang="de-DE" sz="1700" b="0" dirty="0" err="1" smtClean="0"/>
              <a:t>protocols</a:t>
            </a:r>
            <a:r>
              <a:rPr lang="de-DE" sz="1700" b="0" dirty="0" smtClean="0"/>
              <a:t> : 	</a:t>
            </a:r>
            <a:r>
              <a:rPr lang="en-US" sz="1700" b="0" dirty="0" smtClean="0"/>
              <a:t>HTTP</a:t>
            </a:r>
            <a:r>
              <a:rPr lang="en-US" sz="1700" b="0" dirty="0"/>
              <a:t>, </a:t>
            </a:r>
            <a:r>
              <a:rPr lang="en-US" sz="1700" b="0" dirty="0" err="1"/>
              <a:t>BootP</a:t>
            </a:r>
            <a:r>
              <a:rPr lang="en-US" sz="1700" b="0" dirty="0"/>
              <a:t>, DHCP, DNS, SNTP, FTP, SNMP </a:t>
            </a:r>
            <a:r>
              <a:rPr lang="de-DE" sz="1600" b="0" dirty="0" smtClean="0"/>
              <a:t>	</a:t>
            </a:r>
            <a:r>
              <a:rPr lang="en-US" sz="1600" b="0" dirty="0" smtClean="0"/>
              <a:t>	 </a:t>
            </a:r>
          </a:p>
          <a:p>
            <a:pPr marL="190500" indent="-190500" algn="l" defTabSz="1092200">
              <a:lnSpc>
                <a:spcPct val="110000"/>
              </a:lnSpc>
            </a:pPr>
            <a:r>
              <a:rPr lang="en-US" sz="1600" b="0" dirty="0"/>
              <a:t>			</a:t>
            </a:r>
            <a:r>
              <a:rPr lang="en-US" sz="1200" b="0" dirty="0"/>
              <a:t>						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61099" y="434992"/>
            <a:ext cx="8673351" cy="453600"/>
          </a:xfrm>
          <a:prstGeom prst="rect">
            <a:avLst/>
          </a:prstGeom>
        </p:spPr>
        <p:txBody>
          <a:bodyPr/>
          <a:lstStyle>
            <a:lvl1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22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2pPr>
            <a:lvl3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3pPr>
            <a:lvl4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4pPr>
            <a:lvl5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5pPr>
            <a:lvl6pPr marL="389626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6pPr>
            <a:lvl7pPr marL="779252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7pPr>
            <a:lvl8pPr marL="1168878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8pPr>
            <a:lvl9pPr marL="1558503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dirty="0" smtClean="0"/>
              <a:t>Technical </a:t>
            </a:r>
            <a:r>
              <a:rPr lang="de-DE" dirty="0" err="1" smtClean="0"/>
              <a:t>data</a:t>
            </a:r>
            <a:r>
              <a:rPr lang="de-DE" dirty="0" smtClean="0"/>
              <a:t> – 8202 … 8206</a:t>
            </a:r>
            <a:endParaRPr lang="en-GB" i="1" dirty="0" smtClean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" name="Picture 2" descr="H:\präsentationen\Hamann\PFC 2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00" y="1040992"/>
            <a:ext cx="1877948" cy="19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312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25" y="1613422"/>
            <a:ext cx="6361600" cy="3540973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5" name="Rectangle 2"/>
          <p:cNvSpPr/>
          <p:nvPr/>
        </p:nvSpPr>
        <p:spPr bwMode="auto">
          <a:xfrm>
            <a:off x="4392475" y="1586945"/>
            <a:ext cx="4128892" cy="764493"/>
          </a:xfrm>
          <a:prstGeom prst="rect">
            <a:avLst/>
          </a:prstGeom>
          <a:solidFill>
            <a:srgbClr val="7DAE35">
              <a:alpha val="28000"/>
            </a:srgbClr>
          </a:solidFill>
          <a:ln w="57150">
            <a:solidFill>
              <a:srgbClr val="E3000F"/>
            </a:solidFill>
            <a:prstDash val="dash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" name="Rectangle 10"/>
          <p:cNvSpPr/>
          <p:nvPr/>
        </p:nvSpPr>
        <p:spPr bwMode="auto">
          <a:xfrm>
            <a:off x="2562225" y="1851905"/>
            <a:ext cx="447676" cy="1119896"/>
          </a:xfrm>
          <a:prstGeom prst="rect">
            <a:avLst/>
          </a:prstGeom>
          <a:solidFill>
            <a:srgbClr val="7DAE35">
              <a:alpha val="28000"/>
            </a:srgbClr>
          </a:solidFill>
          <a:ln w="57150">
            <a:solidFill>
              <a:srgbClr val="E3000F"/>
            </a:solidFill>
            <a:prstDash val="sysDash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10"/>
          <p:cNvSpPr/>
          <p:nvPr/>
        </p:nvSpPr>
        <p:spPr bwMode="auto">
          <a:xfrm>
            <a:off x="3212843" y="1851905"/>
            <a:ext cx="447676" cy="1119896"/>
          </a:xfrm>
          <a:prstGeom prst="rect">
            <a:avLst/>
          </a:prstGeom>
          <a:solidFill>
            <a:srgbClr val="7DAE35">
              <a:alpha val="28000"/>
            </a:srgbClr>
          </a:solidFill>
          <a:ln w="57150">
            <a:solidFill>
              <a:srgbClr val="E3000F"/>
            </a:solidFill>
            <a:prstDash val="sysDash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10"/>
          <p:cNvSpPr/>
          <p:nvPr/>
        </p:nvSpPr>
        <p:spPr bwMode="auto">
          <a:xfrm>
            <a:off x="3802310" y="1855960"/>
            <a:ext cx="447676" cy="1119896"/>
          </a:xfrm>
          <a:prstGeom prst="rect">
            <a:avLst/>
          </a:prstGeom>
          <a:solidFill>
            <a:srgbClr val="7DAE35">
              <a:alpha val="28000"/>
            </a:srgbClr>
          </a:solidFill>
          <a:ln w="57150">
            <a:solidFill>
              <a:srgbClr val="E3000F"/>
            </a:solidFill>
            <a:prstDash val="sysDash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11"/>
          <p:cNvSpPr/>
          <p:nvPr/>
        </p:nvSpPr>
        <p:spPr bwMode="auto">
          <a:xfrm>
            <a:off x="5686425" y="2781301"/>
            <a:ext cx="2837292" cy="2162050"/>
          </a:xfrm>
          <a:prstGeom prst="rect">
            <a:avLst/>
          </a:prstGeom>
          <a:solidFill>
            <a:srgbClr val="7DAE35">
              <a:alpha val="28000"/>
            </a:srgbClr>
          </a:solidFill>
          <a:ln w="57150">
            <a:solidFill>
              <a:srgbClr val="E3000F"/>
            </a:solidFill>
            <a:prstDash val="dash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10"/>
          <p:cNvSpPr/>
          <p:nvPr/>
        </p:nvSpPr>
        <p:spPr bwMode="auto">
          <a:xfrm>
            <a:off x="3537486" y="3446185"/>
            <a:ext cx="836433" cy="1487641"/>
          </a:xfrm>
          <a:prstGeom prst="rect">
            <a:avLst/>
          </a:prstGeom>
          <a:solidFill>
            <a:srgbClr val="7DAE35">
              <a:alpha val="28000"/>
            </a:srgbClr>
          </a:solidFill>
          <a:ln w="57150">
            <a:solidFill>
              <a:srgbClr val="E3000F"/>
            </a:solidFill>
            <a:prstDash val="sysDash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16900" y="5126804"/>
            <a:ext cx="4807575" cy="103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7DAE35"/>
              </a:buClr>
              <a:buFont typeface="Wingdings" panose="05000000000000000000" pitchFamily="2" charset="2"/>
              <a:buChar char="Ø"/>
            </a:pPr>
            <a:r>
              <a:rPr lang="de-DE" sz="1700" dirty="0" err="1" smtClean="0">
                <a:solidFill>
                  <a:schemeClr val="tx1"/>
                </a:solidFill>
              </a:rPr>
              <a:t>Fieldbus</a:t>
            </a:r>
            <a:r>
              <a:rPr lang="en-GB" sz="1700" dirty="0" smtClean="0"/>
              <a:t>, external interfaces</a:t>
            </a:r>
            <a:endParaRPr lang="en-GB" sz="17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7DAE35"/>
              </a:buClr>
              <a:buFont typeface="Wingdings" panose="05000000000000000000" pitchFamily="2" charset="2"/>
              <a:buChar char="Ø"/>
            </a:pPr>
            <a:r>
              <a:rPr lang="de-DE" sz="1700" dirty="0" smtClean="0">
                <a:solidFill>
                  <a:schemeClr val="tx1"/>
                </a:solidFill>
              </a:rPr>
              <a:t>Module </a:t>
            </a:r>
            <a:r>
              <a:rPr lang="de-DE" sz="1700" dirty="0" err="1" smtClean="0">
                <a:solidFill>
                  <a:schemeClr val="tx1"/>
                </a:solidFill>
              </a:rPr>
              <a:t>electronics</a:t>
            </a:r>
            <a:endParaRPr lang="en-GB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7DAE35"/>
              </a:buClr>
              <a:buFont typeface="Wingdings" panose="05000000000000000000" pitchFamily="2" charset="2"/>
              <a:buChar char="Ø"/>
            </a:pPr>
            <a:r>
              <a:rPr lang="de-DE" sz="1700" dirty="0" err="1" smtClean="0">
                <a:solidFill>
                  <a:schemeClr val="tx1"/>
                </a:solidFill>
              </a:rPr>
              <a:t>External</a:t>
            </a:r>
            <a:r>
              <a:rPr lang="de-DE" sz="1700" dirty="0" smtClean="0">
                <a:solidFill>
                  <a:schemeClr val="tx1"/>
                </a:solidFill>
              </a:rPr>
              <a:t> </a:t>
            </a:r>
            <a:r>
              <a:rPr lang="de-DE" sz="1700" dirty="0" err="1" smtClean="0"/>
              <a:t>p</a:t>
            </a:r>
            <a:r>
              <a:rPr lang="de-DE" sz="1700" dirty="0" err="1" smtClean="0">
                <a:solidFill>
                  <a:schemeClr val="tx1"/>
                </a:solidFill>
              </a:rPr>
              <a:t>eripheries</a:t>
            </a:r>
            <a:endParaRPr lang="en-GB" sz="1700" dirty="0">
              <a:solidFill>
                <a:schemeClr val="tx1"/>
              </a:solidFill>
            </a:endParaRP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478800" y="925200"/>
            <a:ext cx="3367456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sz="2200" dirty="0" smtClean="0"/>
              <a:t>The potential </a:t>
            </a:r>
            <a:r>
              <a:rPr lang="de-DE" sz="2200" dirty="0" err="1" smtClean="0"/>
              <a:t>levels</a:t>
            </a:r>
            <a:endParaRPr lang="de-DE" sz="2200" dirty="0" smtClean="0"/>
          </a:p>
        </p:txBody>
      </p:sp>
    </p:spTree>
    <p:extLst>
      <p:ext uri="{BB962C8B-B14F-4D97-AF65-F5344CB8AC3E}">
        <p14:creationId xmlns:p14="http://schemas.microsoft.com/office/powerpoint/2010/main" val="2677109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25" y="1613422"/>
            <a:ext cx="6361600" cy="3540973"/>
          </a:xfrm>
          <a:ln>
            <a:noFill/>
            <a:prstDash val="dash"/>
          </a:ln>
        </p:spPr>
      </p:pic>
      <p:sp>
        <p:nvSpPr>
          <p:cNvPr id="27" name="Line 27"/>
          <p:cNvSpPr>
            <a:spLocks noChangeShapeType="1"/>
          </p:cNvSpPr>
          <p:nvPr/>
        </p:nvSpPr>
        <p:spPr bwMode="auto">
          <a:xfrm>
            <a:off x="5903021" y="4615899"/>
            <a:ext cx="2327275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Supply</a:t>
            </a:r>
            <a:endParaRPr lang="de-DE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80362" y="5270489"/>
            <a:ext cx="5421313" cy="98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381000" indent="-381000">
              <a:lnSpc>
                <a:spcPct val="85000"/>
              </a:lnSpc>
              <a:buFont typeface="ZapfDingbats BT" pitchFamily="2" charset="2"/>
              <a:buNone/>
            </a:pPr>
            <a:r>
              <a:rPr lang="de-DE" sz="1700" dirty="0"/>
              <a:t>Bus </a:t>
            </a:r>
            <a:r>
              <a:rPr lang="de-DE" sz="1700" dirty="0" err="1" smtClean="0"/>
              <a:t>coupler</a:t>
            </a:r>
            <a:r>
              <a:rPr lang="en-GB" sz="1700" dirty="0" smtClean="0"/>
              <a:t> and </a:t>
            </a:r>
            <a:r>
              <a:rPr lang="de-DE" sz="1700" dirty="0"/>
              <a:t>B</a:t>
            </a:r>
            <a:r>
              <a:rPr lang="de-DE" sz="1700" dirty="0" smtClean="0"/>
              <a:t>us </a:t>
            </a:r>
            <a:r>
              <a:rPr lang="de-DE" sz="1700" dirty="0" err="1" smtClean="0"/>
              <a:t>modules</a:t>
            </a:r>
            <a:r>
              <a:rPr lang="de-DE" sz="1700" dirty="0" smtClean="0"/>
              <a:t> </a:t>
            </a:r>
            <a:r>
              <a:rPr lang="de-DE" sz="1700" dirty="0" err="1"/>
              <a:t>electronics</a:t>
            </a:r>
            <a:r>
              <a:rPr lang="en-GB" sz="1700" dirty="0"/>
              <a:t>:</a:t>
            </a:r>
          </a:p>
          <a:p>
            <a:pPr marL="381000" indent="-381000">
              <a:lnSpc>
                <a:spcPct val="85000"/>
              </a:lnSpc>
              <a:buFont typeface="ZapfDingbats BT" pitchFamily="2" charset="2"/>
              <a:buNone/>
            </a:pPr>
            <a:endParaRPr lang="en-GB" sz="1700" dirty="0"/>
          </a:p>
          <a:p>
            <a:pPr marL="180975" indent="-180975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GB" sz="1700" dirty="0" smtClean="0"/>
              <a:t>external</a:t>
            </a:r>
            <a:r>
              <a:rPr lang="de-DE" sz="1600" dirty="0" smtClean="0"/>
              <a:t>: </a:t>
            </a:r>
            <a:r>
              <a:rPr lang="en-GB" sz="1700" dirty="0" smtClean="0"/>
              <a:t>24 VDC</a:t>
            </a:r>
            <a:r>
              <a:rPr lang="en-GB" sz="1700" dirty="0"/>
              <a:t>, max. </a:t>
            </a:r>
            <a:r>
              <a:rPr lang="en-GB" sz="1700" dirty="0" smtClean="0"/>
              <a:t>500 mA</a:t>
            </a:r>
            <a:endParaRPr lang="en-GB" sz="1700" dirty="0"/>
          </a:p>
          <a:p>
            <a:pPr marL="180975" indent="-180975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internal: </a:t>
            </a:r>
            <a:r>
              <a:rPr lang="en-GB" sz="1700" dirty="0" smtClean="0"/>
              <a:t> 5 </a:t>
            </a:r>
            <a:r>
              <a:rPr lang="en-GB" sz="1700" dirty="0"/>
              <a:t>VDC, 2000 mA</a:t>
            </a: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6354793" y="5270046"/>
            <a:ext cx="2351058" cy="76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pPr marL="381000" indent="-381000">
              <a:lnSpc>
                <a:spcPct val="85000"/>
              </a:lnSpc>
              <a:buFont typeface="ZapfDingbats BT" pitchFamily="2" charset="2"/>
              <a:buNone/>
            </a:pPr>
            <a:r>
              <a:rPr lang="de-DE" sz="1700" dirty="0" err="1" smtClean="0"/>
              <a:t>External</a:t>
            </a:r>
            <a:r>
              <a:rPr lang="de-DE" sz="1700" dirty="0" smtClean="0"/>
              <a:t> </a:t>
            </a:r>
            <a:r>
              <a:rPr lang="de-DE" sz="1700" dirty="0" err="1" smtClean="0"/>
              <a:t>peripheries</a:t>
            </a:r>
            <a:r>
              <a:rPr lang="en-GB" sz="1700" dirty="0"/>
              <a:t>:</a:t>
            </a:r>
          </a:p>
          <a:p>
            <a:pPr marL="381000" indent="-381000">
              <a:lnSpc>
                <a:spcPct val="85000"/>
              </a:lnSpc>
              <a:buFont typeface="ZapfDingbats BT" pitchFamily="2" charset="2"/>
              <a:buNone/>
            </a:pPr>
            <a:endParaRPr lang="en-GB" sz="1700" dirty="0"/>
          </a:p>
          <a:p>
            <a:pPr marL="180975" indent="-180975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de-DE" sz="1700" dirty="0"/>
              <a:t>24 VDC, max. 10 A</a:t>
            </a:r>
            <a:endParaRPr lang="en-GB" sz="17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78800" y="925200"/>
            <a:ext cx="5615880" cy="46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ZapfDingbats BT"/>
              <a:buNone/>
            </a:pPr>
            <a:r>
              <a:rPr lang="de-DE" sz="2200" dirty="0" err="1">
                <a:latin typeface="Arial"/>
              </a:rPr>
              <a:t>Supply</a:t>
            </a:r>
            <a:r>
              <a:rPr lang="de-DE" sz="2200" dirty="0">
                <a:latin typeface="Arial"/>
              </a:rPr>
              <a:t> </a:t>
            </a:r>
            <a:r>
              <a:rPr lang="de-DE" sz="2200" dirty="0" err="1">
                <a:latin typeface="Arial"/>
              </a:rPr>
              <a:t>with</a:t>
            </a:r>
            <a:r>
              <a:rPr lang="de-DE" sz="2200" dirty="0">
                <a:latin typeface="Arial"/>
              </a:rPr>
              <a:t> </a:t>
            </a:r>
            <a:r>
              <a:rPr lang="de-DE" sz="2200" dirty="0" err="1">
                <a:latin typeface="Arial"/>
              </a:rPr>
              <a:t>electrical</a:t>
            </a:r>
            <a:r>
              <a:rPr lang="de-DE" sz="2200" dirty="0">
                <a:latin typeface="Arial"/>
              </a:rPr>
              <a:t> </a:t>
            </a:r>
            <a:r>
              <a:rPr lang="de-DE" sz="2200" dirty="0" err="1">
                <a:latin typeface="Arial"/>
              </a:rPr>
              <a:t>isolation</a:t>
            </a:r>
            <a:endParaRPr lang="de-DE" sz="2200" dirty="0">
              <a:latin typeface="Arial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1784" y="1920541"/>
            <a:ext cx="2105035" cy="971049"/>
          </a:xfrm>
          <a:custGeom>
            <a:avLst/>
            <a:gdLst>
              <a:gd name="T0" fmla="*/ 405 w 438"/>
              <a:gd name="T1" fmla="*/ 621 h 555"/>
              <a:gd name="T2" fmla="*/ 435 w 438"/>
              <a:gd name="T3" fmla="*/ 389 h 555"/>
              <a:gd name="T4" fmla="*/ 423 w 438"/>
              <a:gd name="T5" fmla="*/ 175 h 555"/>
              <a:gd name="T6" fmla="*/ 345 w 438"/>
              <a:gd name="T7" fmla="*/ 60 h 555"/>
              <a:gd name="T8" fmla="*/ 240 w 438"/>
              <a:gd name="T9" fmla="*/ 10 h 555"/>
              <a:gd name="T10" fmla="*/ 123 w 438"/>
              <a:gd name="T11" fmla="*/ 3 h 555"/>
              <a:gd name="T12" fmla="*/ 0 w 438"/>
              <a:gd name="T13" fmla="*/ 3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connsiteX0" fmla="*/ 9513 w 9948"/>
              <a:gd name="connsiteY0" fmla="*/ 9850 h 9850"/>
              <a:gd name="connsiteX1" fmla="*/ 9932 w 9948"/>
              <a:gd name="connsiteY1" fmla="*/ 6217 h 9850"/>
              <a:gd name="connsiteX2" fmla="*/ 9658 w 9948"/>
              <a:gd name="connsiteY2" fmla="*/ 2758 h 9850"/>
              <a:gd name="connsiteX3" fmla="*/ 7877 w 9948"/>
              <a:gd name="connsiteY3" fmla="*/ 920 h 9850"/>
              <a:gd name="connsiteX4" fmla="*/ 5479 w 9948"/>
              <a:gd name="connsiteY4" fmla="*/ 109 h 9850"/>
              <a:gd name="connsiteX5" fmla="*/ 2808 w 9948"/>
              <a:gd name="connsiteY5" fmla="*/ 1 h 9850"/>
              <a:gd name="connsiteX6" fmla="*/ 0 w 9948"/>
              <a:gd name="connsiteY6" fmla="*/ 1 h 9850"/>
              <a:gd name="connsiteX0" fmla="*/ 9563 w 9999"/>
              <a:gd name="connsiteY0" fmla="*/ 10000 h 10000"/>
              <a:gd name="connsiteX1" fmla="*/ 9984 w 9999"/>
              <a:gd name="connsiteY1" fmla="*/ 6312 h 10000"/>
              <a:gd name="connsiteX2" fmla="*/ 9708 w 9999"/>
              <a:gd name="connsiteY2" fmla="*/ 2800 h 10000"/>
              <a:gd name="connsiteX3" fmla="*/ 7918 w 9999"/>
              <a:gd name="connsiteY3" fmla="*/ 934 h 10000"/>
              <a:gd name="connsiteX4" fmla="*/ 5508 w 9999"/>
              <a:gd name="connsiteY4" fmla="*/ 111 h 10000"/>
              <a:gd name="connsiteX5" fmla="*/ 2823 w 9999"/>
              <a:gd name="connsiteY5" fmla="*/ 1 h 10000"/>
              <a:gd name="connsiteX6" fmla="*/ 0 w 9999"/>
              <a:gd name="connsiteY6" fmla="*/ 1 h 10000"/>
              <a:gd name="connsiteX0" fmla="*/ 9564 w 9850"/>
              <a:gd name="connsiteY0" fmla="*/ 10000 h 10000"/>
              <a:gd name="connsiteX1" fmla="*/ 9718 w 9850"/>
              <a:gd name="connsiteY1" fmla="*/ 6802 h 10000"/>
              <a:gd name="connsiteX2" fmla="*/ 9709 w 9850"/>
              <a:gd name="connsiteY2" fmla="*/ 2800 h 10000"/>
              <a:gd name="connsiteX3" fmla="*/ 7919 w 9850"/>
              <a:gd name="connsiteY3" fmla="*/ 934 h 10000"/>
              <a:gd name="connsiteX4" fmla="*/ 5509 w 9850"/>
              <a:gd name="connsiteY4" fmla="*/ 111 h 10000"/>
              <a:gd name="connsiteX5" fmla="*/ 2823 w 9850"/>
              <a:gd name="connsiteY5" fmla="*/ 1 h 10000"/>
              <a:gd name="connsiteX6" fmla="*/ 0 w 9850"/>
              <a:gd name="connsiteY6" fmla="*/ 1 h 10000"/>
              <a:gd name="connsiteX0" fmla="*/ 9710 w 9890"/>
              <a:gd name="connsiteY0" fmla="*/ 10000 h 10000"/>
              <a:gd name="connsiteX1" fmla="*/ 9866 w 9890"/>
              <a:gd name="connsiteY1" fmla="*/ 6802 h 10000"/>
              <a:gd name="connsiteX2" fmla="*/ 9631 w 9890"/>
              <a:gd name="connsiteY2" fmla="*/ 2898 h 10000"/>
              <a:gd name="connsiteX3" fmla="*/ 8040 w 9890"/>
              <a:gd name="connsiteY3" fmla="*/ 934 h 10000"/>
              <a:gd name="connsiteX4" fmla="*/ 5593 w 9890"/>
              <a:gd name="connsiteY4" fmla="*/ 111 h 10000"/>
              <a:gd name="connsiteX5" fmla="*/ 2866 w 9890"/>
              <a:gd name="connsiteY5" fmla="*/ 1 h 10000"/>
              <a:gd name="connsiteX6" fmla="*/ 0 w 9890"/>
              <a:gd name="connsiteY6" fmla="*/ 1 h 10000"/>
              <a:gd name="connsiteX0" fmla="*/ 9818 w 10114"/>
              <a:gd name="connsiteY0" fmla="*/ 10000 h 10000"/>
              <a:gd name="connsiteX1" fmla="*/ 10113 w 10114"/>
              <a:gd name="connsiteY1" fmla="*/ 6606 h 10000"/>
              <a:gd name="connsiteX2" fmla="*/ 9738 w 10114"/>
              <a:gd name="connsiteY2" fmla="*/ 2898 h 10000"/>
              <a:gd name="connsiteX3" fmla="*/ 8129 w 10114"/>
              <a:gd name="connsiteY3" fmla="*/ 934 h 10000"/>
              <a:gd name="connsiteX4" fmla="*/ 5655 w 10114"/>
              <a:gd name="connsiteY4" fmla="*/ 111 h 10000"/>
              <a:gd name="connsiteX5" fmla="*/ 2898 w 10114"/>
              <a:gd name="connsiteY5" fmla="*/ 1 h 10000"/>
              <a:gd name="connsiteX6" fmla="*/ 0 w 10114"/>
              <a:gd name="connsiteY6" fmla="*/ 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4" h="10000">
                <a:moveTo>
                  <a:pt x="9818" y="10000"/>
                </a:moveTo>
                <a:cubicBezTo>
                  <a:pt x="10076" y="8212"/>
                  <a:pt x="10126" y="7790"/>
                  <a:pt x="10113" y="6606"/>
                </a:cubicBezTo>
                <a:cubicBezTo>
                  <a:pt x="10100" y="5422"/>
                  <a:pt x="10069" y="3843"/>
                  <a:pt x="9738" y="2898"/>
                </a:cubicBezTo>
                <a:cubicBezTo>
                  <a:pt x="9407" y="1953"/>
                  <a:pt x="8810" y="1398"/>
                  <a:pt x="8129" y="934"/>
                </a:cubicBezTo>
                <a:cubicBezTo>
                  <a:pt x="7449" y="470"/>
                  <a:pt x="6527" y="275"/>
                  <a:pt x="5655" y="111"/>
                </a:cubicBezTo>
                <a:cubicBezTo>
                  <a:pt x="4783" y="-54"/>
                  <a:pt x="3839" y="19"/>
                  <a:pt x="2898" y="1"/>
                </a:cubicBezTo>
                <a:cubicBezTo>
                  <a:pt x="1956" y="-17"/>
                  <a:pt x="966" y="-17"/>
                  <a:pt x="0" y="1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801784" y="1685925"/>
            <a:ext cx="2269340" cy="1205665"/>
          </a:xfrm>
          <a:custGeom>
            <a:avLst/>
            <a:gdLst>
              <a:gd name="T0" fmla="*/ 405 w 438"/>
              <a:gd name="T1" fmla="*/ 621 h 555"/>
              <a:gd name="T2" fmla="*/ 435 w 438"/>
              <a:gd name="T3" fmla="*/ 389 h 555"/>
              <a:gd name="T4" fmla="*/ 423 w 438"/>
              <a:gd name="T5" fmla="*/ 175 h 555"/>
              <a:gd name="T6" fmla="*/ 345 w 438"/>
              <a:gd name="T7" fmla="*/ 60 h 555"/>
              <a:gd name="T8" fmla="*/ 240 w 438"/>
              <a:gd name="T9" fmla="*/ 10 h 555"/>
              <a:gd name="T10" fmla="*/ 123 w 438"/>
              <a:gd name="T11" fmla="*/ 3 h 555"/>
              <a:gd name="T12" fmla="*/ 0 w 438"/>
              <a:gd name="T13" fmla="*/ 3 h 5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connsiteX0" fmla="*/ 9513 w 9948"/>
              <a:gd name="connsiteY0" fmla="*/ 9850 h 9850"/>
              <a:gd name="connsiteX1" fmla="*/ 9932 w 9948"/>
              <a:gd name="connsiteY1" fmla="*/ 6217 h 9850"/>
              <a:gd name="connsiteX2" fmla="*/ 9658 w 9948"/>
              <a:gd name="connsiteY2" fmla="*/ 2758 h 9850"/>
              <a:gd name="connsiteX3" fmla="*/ 7877 w 9948"/>
              <a:gd name="connsiteY3" fmla="*/ 920 h 9850"/>
              <a:gd name="connsiteX4" fmla="*/ 5479 w 9948"/>
              <a:gd name="connsiteY4" fmla="*/ 109 h 9850"/>
              <a:gd name="connsiteX5" fmla="*/ 2808 w 9948"/>
              <a:gd name="connsiteY5" fmla="*/ 1 h 9850"/>
              <a:gd name="connsiteX6" fmla="*/ 0 w 9948"/>
              <a:gd name="connsiteY6" fmla="*/ 1 h 9850"/>
              <a:gd name="connsiteX0" fmla="*/ 9563 w 9999"/>
              <a:gd name="connsiteY0" fmla="*/ 10000 h 10000"/>
              <a:gd name="connsiteX1" fmla="*/ 9984 w 9999"/>
              <a:gd name="connsiteY1" fmla="*/ 6312 h 10000"/>
              <a:gd name="connsiteX2" fmla="*/ 9708 w 9999"/>
              <a:gd name="connsiteY2" fmla="*/ 2800 h 10000"/>
              <a:gd name="connsiteX3" fmla="*/ 7918 w 9999"/>
              <a:gd name="connsiteY3" fmla="*/ 934 h 10000"/>
              <a:gd name="connsiteX4" fmla="*/ 5508 w 9999"/>
              <a:gd name="connsiteY4" fmla="*/ 111 h 10000"/>
              <a:gd name="connsiteX5" fmla="*/ 2823 w 9999"/>
              <a:gd name="connsiteY5" fmla="*/ 1 h 10000"/>
              <a:gd name="connsiteX6" fmla="*/ 0 w 9999"/>
              <a:gd name="connsiteY6" fmla="*/ 1 h 10000"/>
              <a:gd name="connsiteX0" fmla="*/ 9564 w 9850"/>
              <a:gd name="connsiteY0" fmla="*/ 10000 h 10000"/>
              <a:gd name="connsiteX1" fmla="*/ 9718 w 9850"/>
              <a:gd name="connsiteY1" fmla="*/ 6802 h 10000"/>
              <a:gd name="connsiteX2" fmla="*/ 9709 w 9850"/>
              <a:gd name="connsiteY2" fmla="*/ 2800 h 10000"/>
              <a:gd name="connsiteX3" fmla="*/ 7919 w 9850"/>
              <a:gd name="connsiteY3" fmla="*/ 934 h 10000"/>
              <a:gd name="connsiteX4" fmla="*/ 5509 w 9850"/>
              <a:gd name="connsiteY4" fmla="*/ 111 h 10000"/>
              <a:gd name="connsiteX5" fmla="*/ 2823 w 9850"/>
              <a:gd name="connsiteY5" fmla="*/ 1 h 10000"/>
              <a:gd name="connsiteX6" fmla="*/ 0 w 9850"/>
              <a:gd name="connsiteY6" fmla="*/ 1 h 10000"/>
              <a:gd name="connsiteX0" fmla="*/ 9710 w 9890"/>
              <a:gd name="connsiteY0" fmla="*/ 10000 h 10000"/>
              <a:gd name="connsiteX1" fmla="*/ 9866 w 9890"/>
              <a:gd name="connsiteY1" fmla="*/ 6802 h 10000"/>
              <a:gd name="connsiteX2" fmla="*/ 9631 w 9890"/>
              <a:gd name="connsiteY2" fmla="*/ 2898 h 10000"/>
              <a:gd name="connsiteX3" fmla="*/ 8040 w 9890"/>
              <a:gd name="connsiteY3" fmla="*/ 934 h 10000"/>
              <a:gd name="connsiteX4" fmla="*/ 5593 w 9890"/>
              <a:gd name="connsiteY4" fmla="*/ 111 h 10000"/>
              <a:gd name="connsiteX5" fmla="*/ 2866 w 9890"/>
              <a:gd name="connsiteY5" fmla="*/ 1 h 10000"/>
              <a:gd name="connsiteX6" fmla="*/ 0 w 9890"/>
              <a:gd name="connsiteY6" fmla="*/ 1 h 10000"/>
              <a:gd name="connsiteX0" fmla="*/ 9818 w 10114"/>
              <a:gd name="connsiteY0" fmla="*/ 10000 h 10000"/>
              <a:gd name="connsiteX1" fmla="*/ 10113 w 10114"/>
              <a:gd name="connsiteY1" fmla="*/ 6606 h 10000"/>
              <a:gd name="connsiteX2" fmla="*/ 9738 w 10114"/>
              <a:gd name="connsiteY2" fmla="*/ 2898 h 10000"/>
              <a:gd name="connsiteX3" fmla="*/ 8129 w 10114"/>
              <a:gd name="connsiteY3" fmla="*/ 934 h 10000"/>
              <a:gd name="connsiteX4" fmla="*/ 5655 w 10114"/>
              <a:gd name="connsiteY4" fmla="*/ 111 h 10000"/>
              <a:gd name="connsiteX5" fmla="*/ 2898 w 10114"/>
              <a:gd name="connsiteY5" fmla="*/ 1 h 10000"/>
              <a:gd name="connsiteX6" fmla="*/ 0 w 10114"/>
              <a:gd name="connsiteY6" fmla="*/ 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4" h="10000">
                <a:moveTo>
                  <a:pt x="9818" y="10000"/>
                </a:moveTo>
                <a:cubicBezTo>
                  <a:pt x="10076" y="8212"/>
                  <a:pt x="10126" y="7790"/>
                  <a:pt x="10113" y="6606"/>
                </a:cubicBezTo>
                <a:cubicBezTo>
                  <a:pt x="10100" y="5422"/>
                  <a:pt x="10069" y="3843"/>
                  <a:pt x="9738" y="2898"/>
                </a:cubicBezTo>
                <a:cubicBezTo>
                  <a:pt x="9407" y="1953"/>
                  <a:pt x="8810" y="1398"/>
                  <a:pt x="8129" y="934"/>
                </a:cubicBezTo>
                <a:cubicBezTo>
                  <a:pt x="7449" y="470"/>
                  <a:pt x="6527" y="275"/>
                  <a:pt x="5655" y="111"/>
                </a:cubicBezTo>
                <a:cubicBezTo>
                  <a:pt x="4783" y="-54"/>
                  <a:pt x="3839" y="19"/>
                  <a:pt x="2898" y="1"/>
                </a:cubicBezTo>
                <a:cubicBezTo>
                  <a:pt x="1956" y="-17"/>
                  <a:pt x="966" y="-17"/>
                  <a:pt x="0" y="1"/>
                </a:cubicBezTo>
              </a:path>
            </a:pathLst>
          </a:custGeom>
          <a:noFill/>
          <a:ln w="57150" cap="flat" cmpd="sng">
            <a:solidFill>
              <a:srgbClr val="007CB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>
              <a:solidFill>
                <a:srgbClr val="1D92E1"/>
              </a:solidFill>
            </a:endParaRPr>
          </a:p>
        </p:txBody>
      </p:sp>
      <p:sp>
        <p:nvSpPr>
          <p:cNvPr id="15" name="Line 28"/>
          <p:cNvSpPr>
            <a:spLocks noChangeShapeType="1"/>
          </p:cNvSpPr>
          <p:nvPr/>
        </p:nvSpPr>
        <p:spPr bwMode="auto">
          <a:xfrm>
            <a:off x="5847030" y="4024097"/>
            <a:ext cx="2383266" cy="0"/>
          </a:xfrm>
          <a:prstGeom prst="line">
            <a:avLst/>
          </a:prstGeom>
          <a:noFill/>
          <a:ln w="57150">
            <a:solidFill>
              <a:schemeClr val="accent2"/>
            </a:solidFill>
            <a:prstDash val="dash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V="1">
            <a:off x="5835789" y="4596780"/>
            <a:ext cx="2225558" cy="8369"/>
          </a:xfrm>
          <a:prstGeom prst="line">
            <a:avLst/>
          </a:prstGeom>
          <a:noFill/>
          <a:ln w="57150">
            <a:solidFill>
              <a:srgbClr val="FFFF00"/>
            </a:solidFill>
            <a:prstDash val="dash"/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grpSp>
        <p:nvGrpSpPr>
          <p:cNvPr id="18" name="Group 13"/>
          <p:cNvGrpSpPr>
            <a:grpSpLocks/>
          </p:cNvGrpSpPr>
          <p:nvPr/>
        </p:nvGrpSpPr>
        <p:grpSpPr bwMode="auto">
          <a:xfrm>
            <a:off x="3792259" y="4277999"/>
            <a:ext cx="2072662" cy="346201"/>
            <a:chOff x="-367" y="2666"/>
            <a:chExt cx="3893" cy="217"/>
          </a:xfrm>
        </p:grpSpPr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2655" y="2667"/>
              <a:ext cx="870" cy="21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0" y="2667"/>
              <a:ext cx="2805" cy="3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656" y="2666"/>
              <a:ext cx="870" cy="21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2656" y="2666"/>
              <a:ext cx="870" cy="21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H="1">
              <a:off x="-367" y="2666"/>
              <a:ext cx="2805" cy="3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</p:grp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3809116" y="3717596"/>
            <a:ext cx="2052000" cy="324000"/>
            <a:chOff x="0" y="2667"/>
            <a:chExt cx="3525" cy="216"/>
          </a:xfrm>
        </p:grpSpPr>
        <p:sp>
          <p:nvSpPr>
            <p:cNvPr id="29" name="Freeform 14"/>
            <p:cNvSpPr>
              <a:spLocks/>
            </p:cNvSpPr>
            <p:nvPr/>
          </p:nvSpPr>
          <p:spPr bwMode="auto">
            <a:xfrm>
              <a:off x="2655" y="2667"/>
              <a:ext cx="870" cy="21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007CB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30" name="Line 19"/>
            <p:cNvSpPr>
              <a:spLocks noChangeShapeType="1"/>
            </p:cNvSpPr>
            <p:nvPr/>
          </p:nvSpPr>
          <p:spPr bwMode="auto">
            <a:xfrm flipH="1">
              <a:off x="0" y="2667"/>
              <a:ext cx="2805" cy="3"/>
            </a:xfrm>
            <a:prstGeom prst="line">
              <a:avLst/>
            </a:prstGeom>
            <a:noFill/>
            <a:ln w="57150">
              <a:solidFill>
                <a:srgbClr val="007CB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</p:grpSp>
      <p:sp>
        <p:nvSpPr>
          <p:cNvPr id="34" name="Line 28"/>
          <p:cNvSpPr>
            <a:spLocks noChangeShapeType="1"/>
          </p:cNvSpPr>
          <p:nvPr/>
        </p:nvSpPr>
        <p:spPr bwMode="auto">
          <a:xfrm>
            <a:off x="5837505" y="3433547"/>
            <a:ext cx="2154667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grpSp>
        <p:nvGrpSpPr>
          <p:cNvPr id="35" name="Group 13"/>
          <p:cNvGrpSpPr>
            <a:grpSpLocks/>
          </p:cNvGrpSpPr>
          <p:nvPr/>
        </p:nvGrpSpPr>
        <p:grpSpPr bwMode="auto">
          <a:xfrm>
            <a:off x="3809116" y="3127046"/>
            <a:ext cx="2052000" cy="324000"/>
            <a:chOff x="0" y="2667"/>
            <a:chExt cx="3525" cy="216"/>
          </a:xfrm>
        </p:grpSpPr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2655" y="2667"/>
              <a:ext cx="870" cy="21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 flipH="1">
              <a:off x="0" y="2667"/>
              <a:ext cx="2805" cy="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18336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25" y="1613422"/>
            <a:ext cx="6361600" cy="3540973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5903021" y="4606374"/>
            <a:ext cx="2327275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</a:p>
        </p:txBody>
      </p:sp>
      <p:sp>
        <p:nvSpPr>
          <p:cNvPr id="5" name="Freeform 15"/>
          <p:cNvSpPr>
            <a:spLocks/>
          </p:cNvSpPr>
          <p:nvPr/>
        </p:nvSpPr>
        <p:spPr bwMode="auto">
          <a:xfrm flipH="1">
            <a:off x="5665591" y="2687058"/>
            <a:ext cx="343283" cy="742961"/>
          </a:xfrm>
          <a:custGeom>
            <a:avLst/>
            <a:gdLst>
              <a:gd name="T0" fmla="*/ 67 w 71"/>
              <a:gd name="T1" fmla="*/ 400 h 400"/>
              <a:gd name="T2" fmla="*/ 67 w 71"/>
              <a:gd name="T3" fmla="*/ 191 h 400"/>
              <a:gd name="T4" fmla="*/ 44 w 71"/>
              <a:gd name="T5" fmla="*/ 4 h 400"/>
              <a:gd name="T6" fmla="*/ 0 w 71"/>
              <a:gd name="T7" fmla="*/ 213 h 400"/>
              <a:gd name="T8" fmla="*/ 0 60000 65536"/>
              <a:gd name="T9" fmla="*/ 0 60000 65536"/>
              <a:gd name="T10" fmla="*/ 0 60000 65536"/>
              <a:gd name="T11" fmla="*/ 0 60000 65536"/>
              <a:gd name="connsiteX0" fmla="*/ 4892 w 5216"/>
              <a:gd name="connsiteY0" fmla="*/ 9903 h 9903"/>
              <a:gd name="connsiteX1" fmla="*/ 4892 w 5216"/>
              <a:gd name="connsiteY1" fmla="*/ 4678 h 9903"/>
              <a:gd name="connsiteX2" fmla="*/ 1652 w 5216"/>
              <a:gd name="connsiteY2" fmla="*/ 3 h 9903"/>
              <a:gd name="connsiteX3" fmla="*/ 0 w 5216"/>
              <a:gd name="connsiteY3" fmla="*/ 3621 h 9903"/>
              <a:gd name="connsiteX0" fmla="*/ 1536 w 9393"/>
              <a:gd name="connsiteY0" fmla="*/ 10000 h 10000"/>
              <a:gd name="connsiteX1" fmla="*/ 9379 w 9393"/>
              <a:gd name="connsiteY1" fmla="*/ 4724 h 10000"/>
              <a:gd name="connsiteX2" fmla="*/ 3167 w 9393"/>
              <a:gd name="connsiteY2" fmla="*/ 3 h 10000"/>
              <a:gd name="connsiteX3" fmla="*/ 0 w 9393"/>
              <a:gd name="connsiteY3" fmla="*/ 3656 h 10000"/>
              <a:gd name="connsiteX0" fmla="*/ 0 w 11221"/>
              <a:gd name="connsiteY0" fmla="*/ 10250 h 10250"/>
              <a:gd name="connsiteX1" fmla="*/ 11133 w 11221"/>
              <a:gd name="connsiteY1" fmla="*/ 4724 h 10250"/>
              <a:gd name="connsiteX2" fmla="*/ 4520 w 11221"/>
              <a:gd name="connsiteY2" fmla="*/ 3 h 10250"/>
              <a:gd name="connsiteX3" fmla="*/ 1148 w 11221"/>
              <a:gd name="connsiteY3" fmla="*/ 3656 h 10250"/>
              <a:gd name="connsiteX0" fmla="*/ 0 w 13260"/>
              <a:gd name="connsiteY0" fmla="*/ 10250 h 10250"/>
              <a:gd name="connsiteX1" fmla="*/ 13097 w 13260"/>
              <a:gd name="connsiteY1" fmla="*/ 4724 h 10250"/>
              <a:gd name="connsiteX2" fmla="*/ 6484 w 13260"/>
              <a:gd name="connsiteY2" fmla="*/ 3 h 10250"/>
              <a:gd name="connsiteX3" fmla="*/ 3112 w 13260"/>
              <a:gd name="connsiteY3" fmla="*/ 3656 h 10250"/>
              <a:gd name="connsiteX0" fmla="*/ 0 w 13260"/>
              <a:gd name="connsiteY0" fmla="*/ 10250 h 10250"/>
              <a:gd name="connsiteX1" fmla="*/ 13097 w 13260"/>
              <a:gd name="connsiteY1" fmla="*/ 4724 h 10250"/>
              <a:gd name="connsiteX2" fmla="*/ 6484 w 13260"/>
              <a:gd name="connsiteY2" fmla="*/ 3 h 10250"/>
              <a:gd name="connsiteX3" fmla="*/ 5262 w 13260"/>
              <a:gd name="connsiteY3" fmla="*/ 3034 h 10250"/>
              <a:gd name="connsiteX0" fmla="*/ 0 w 13260"/>
              <a:gd name="connsiteY0" fmla="*/ 10250 h 10250"/>
              <a:gd name="connsiteX1" fmla="*/ 13097 w 13260"/>
              <a:gd name="connsiteY1" fmla="*/ 4724 h 10250"/>
              <a:gd name="connsiteX2" fmla="*/ 6484 w 13260"/>
              <a:gd name="connsiteY2" fmla="*/ 3 h 10250"/>
              <a:gd name="connsiteX3" fmla="*/ 5262 w 13260"/>
              <a:gd name="connsiteY3" fmla="*/ 3034 h 10250"/>
              <a:gd name="connsiteX0" fmla="*/ 0 w 13654"/>
              <a:gd name="connsiteY0" fmla="*/ 9722 h 9722"/>
              <a:gd name="connsiteX1" fmla="*/ 13476 w 13654"/>
              <a:gd name="connsiteY1" fmla="*/ 4724 h 9722"/>
              <a:gd name="connsiteX2" fmla="*/ 6863 w 13654"/>
              <a:gd name="connsiteY2" fmla="*/ 3 h 9722"/>
              <a:gd name="connsiteX3" fmla="*/ 5641 w 13654"/>
              <a:gd name="connsiteY3" fmla="*/ 3034 h 9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4" h="9722">
                <a:moveTo>
                  <a:pt x="0" y="9722"/>
                </a:moveTo>
                <a:cubicBezTo>
                  <a:pt x="574" y="7904"/>
                  <a:pt x="12332" y="6344"/>
                  <a:pt x="13476" y="4724"/>
                </a:cubicBezTo>
                <a:cubicBezTo>
                  <a:pt x="14620" y="3104"/>
                  <a:pt x="10025" y="-98"/>
                  <a:pt x="6863" y="3"/>
                </a:cubicBezTo>
                <a:cubicBezTo>
                  <a:pt x="3701" y="104"/>
                  <a:pt x="5941" y="-188"/>
                  <a:pt x="5641" y="3034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5989825" y="2734684"/>
            <a:ext cx="209009" cy="1302556"/>
          </a:xfrm>
          <a:custGeom>
            <a:avLst/>
            <a:gdLst>
              <a:gd name="T0" fmla="*/ 0 w 268"/>
              <a:gd name="T1" fmla="*/ 628 h 628"/>
              <a:gd name="T2" fmla="*/ 120 w 268"/>
              <a:gd name="T3" fmla="*/ 523 h 628"/>
              <a:gd name="T4" fmla="*/ 247 w 268"/>
              <a:gd name="T5" fmla="*/ 254 h 628"/>
              <a:gd name="T6" fmla="*/ 247 w 268"/>
              <a:gd name="T7" fmla="*/ 75 h 628"/>
              <a:gd name="T8" fmla="*/ 158 w 268"/>
              <a:gd name="T9" fmla="*/ 22 h 628"/>
              <a:gd name="T10" fmla="*/ 75 w 268"/>
              <a:gd name="T11" fmla="*/ 209 h 6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0 w 9723"/>
              <a:gd name="connsiteY0" fmla="*/ 9757 h 9757"/>
              <a:gd name="connsiteX1" fmla="*/ 4478 w 9723"/>
              <a:gd name="connsiteY1" fmla="*/ 8085 h 9757"/>
              <a:gd name="connsiteX2" fmla="*/ 9216 w 9723"/>
              <a:gd name="connsiteY2" fmla="*/ 3802 h 9757"/>
              <a:gd name="connsiteX3" fmla="*/ 9216 w 9723"/>
              <a:gd name="connsiteY3" fmla="*/ 951 h 9757"/>
              <a:gd name="connsiteX4" fmla="*/ 5896 w 9723"/>
              <a:gd name="connsiteY4" fmla="*/ 107 h 9757"/>
              <a:gd name="connsiteX5" fmla="*/ 3609 w 9723"/>
              <a:gd name="connsiteY5" fmla="*/ 1394 h 9757"/>
              <a:gd name="connsiteX0" fmla="*/ 0 w 10000"/>
              <a:gd name="connsiteY0" fmla="*/ 10000 h 10000"/>
              <a:gd name="connsiteX1" fmla="*/ 4606 w 10000"/>
              <a:gd name="connsiteY1" fmla="*/ 8286 h 10000"/>
              <a:gd name="connsiteX2" fmla="*/ 9479 w 10000"/>
              <a:gd name="connsiteY2" fmla="*/ 3897 h 10000"/>
              <a:gd name="connsiteX3" fmla="*/ 9479 w 10000"/>
              <a:gd name="connsiteY3" fmla="*/ 975 h 10000"/>
              <a:gd name="connsiteX4" fmla="*/ 6064 w 10000"/>
              <a:gd name="connsiteY4" fmla="*/ 110 h 10000"/>
              <a:gd name="connsiteX5" fmla="*/ 2170 w 10000"/>
              <a:gd name="connsiteY5" fmla="*/ 1357 h 10000"/>
              <a:gd name="connsiteX0" fmla="*/ 143 w 7830"/>
              <a:gd name="connsiteY0" fmla="*/ 10072 h 10072"/>
              <a:gd name="connsiteX1" fmla="*/ 2436 w 7830"/>
              <a:gd name="connsiteY1" fmla="*/ 8286 h 10072"/>
              <a:gd name="connsiteX2" fmla="*/ 7309 w 7830"/>
              <a:gd name="connsiteY2" fmla="*/ 3897 h 10072"/>
              <a:gd name="connsiteX3" fmla="*/ 7309 w 7830"/>
              <a:gd name="connsiteY3" fmla="*/ 975 h 10072"/>
              <a:gd name="connsiteX4" fmla="*/ 3894 w 7830"/>
              <a:gd name="connsiteY4" fmla="*/ 110 h 10072"/>
              <a:gd name="connsiteX5" fmla="*/ 0 w 7830"/>
              <a:gd name="connsiteY5" fmla="*/ 1357 h 10072"/>
              <a:gd name="connsiteX0" fmla="*/ 0 w 12279"/>
              <a:gd name="connsiteY0" fmla="*/ 10143 h 10143"/>
              <a:gd name="connsiteX1" fmla="*/ 5389 w 12279"/>
              <a:gd name="connsiteY1" fmla="*/ 8227 h 10143"/>
              <a:gd name="connsiteX2" fmla="*/ 11613 w 12279"/>
              <a:gd name="connsiteY2" fmla="*/ 3869 h 10143"/>
              <a:gd name="connsiteX3" fmla="*/ 11613 w 12279"/>
              <a:gd name="connsiteY3" fmla="*/ 968 h 10143"/>
              <a:gd name="connsiteX4" fmla="*/ 7251 w 12279"/>
              <a:gd name="connsiteY4" fmla="*/ 109 h 10143"/>
              <a:gd name="connsiteX5" fmla="*/ 2278 w 12279"/>
              <a:gd name="connsiteY5" fmla="*/ 1347 h 10143"/>
              <a:gd name="connsiteX0" fmla="*/ 0 w 11294"/>
              <a:gd name="connsiteY0" fmla="*/ 9928 h 9928"/>
              <a:gd name="connsiteX1" fmla="*/ 4404 w 11294"/>
              <a:gd name="connsiteY1" fmla="*/ 8227 h 9928"/>
              <a:gd name="connsiteX2" fmla="*/ 10628 w 11294"/>
              <a:gd name="connsiteY2" fmla="*/ 3869 h 9928"/>
              <a:gd name="connsiteX3" fmla="*/ 10628 w 11294"/>
              <a:gd name="connsiteY3" fmla="*/ 968 h 9928"/>
              <a:gd name="connsiteX4" fmla="*/ 6266 w 11294"/>
              <a:gd name="connsiteY4" fmla="*/ 109 h 9928"/>
              <a:gd name="connsiteX5" fmla="*/ 1293 w 11294"/>
              <a:gd name="connsiteY5" fmla="*/ 1347 h 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94" h="9928">
                <a:moveTo>
                  <a:pt x="0" y="9928"/>
                </a:moveTo>
                <a:cubicBezTo>
                  <a:pt x="1910" y="9572"/>
                  <a:pt x="2633" y="9237"/>
                  <a:pt x="4404" y="8227"/>
                </a:cubicBezTo>
                <a:cubicBezTo>
                  <a:pt x="6175" y="7217"/>
                  <a:pt x="9598" y="5083"/>
                  <a:pt x="10628" y="3869"/>
                </a:cubicBezTo>
                <a:cubicBezTo>
                  <a:pt x="11657" y="2653"/>
                  <a:pt x="11363" y="1599"/>
                  <a:pt x="10628" y="968"/>
                </a:cubicBezTo>
                <a:cubicBezTo>
                  <a:pt x="9893" y="336"/>
                  <a:pt x="7688" y="-247"/>
                  <a:pt x="6266" y="109"/>
                </a:cubicBezTo>
                <a:cubicBezTo>
                  <a:pt x="4843" y="466"/>
                  <a:pt x="2616" y="2"/>
                  <a:pt x="1293" y="1347"/>
                </a:cubicBezTo>
              </a:path>
            </a:pathLst>
          </a:cu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3895724" y="3408589"/>
            <a:ext cx="1960559" cy="628651"/>
            <a:chOff x="45" y="2193"/>
            <a:chExt cx="3516" cy="396"/>
          </a:xfrm>
        </p:grpSpPr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680" y="2502"/>
              <a:ext cx="870" cy="87"/>
            </a:xfrm>
            <a:custGeom>
              <a:avLst/>
              <a:gdLst>
                <a:gd name="T0" fmla="*/ 870 w 870"/>
                <a:gd name="T1" fmla="*/ 87 h 216"/>
                <a:gd name="T2" fmla="*/ 732 w 870"/>
                <a:gd name="T3" fmla="*/ 22 h 216"/>
                <a:gd name="T4" fmla="*/ 471 w 870"/>
                <a:gd name="T5" fmla="*/ 4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 flipV="1">
              <a:off x="2691" y="2193"/>
              <a:ext cx="870" cy="27"/>
            </a:xfrm>
            <a:custGeom>
              <a:avLst/>
              <a:gdLst>
                <a:gd name="T0" fmla="*/ 870 w 870"/>
                <a:gd name="T1" fmla="*/ 27 h 216"/>
                <a:gd name="T2" fmla="*/ 732 w 870"/>
                <a:gd name="T3" fmla="*/ 7 h 216"/>
                <a:gd name="T4" fmla="*/ 471 w 870"/>
                <a:gd name="T5" fmla="*/ 1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H="1" flipV="1">
              <a:off x="45" y="2220"/>
              <a:ext cx="2793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H="1">
              <a:off x="45" y="2499"/>
              <a:ext cx="2752" cy="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</p:grpSp>
      <p:sp>
        <p:nvSpPr>
          <p:cNvPr id="12" name="Line 26"/>
          <p:cNvSpPr>
            <a:spLocks noChangeShapeType="1"/>
          </p:cNvSpPr>
          <p:nvPr/>
        </p:nvSpPr>
        <p:spPr bwMode="auto">
          <a:xfrm flipV="1">
            <a:off x="6208359" y="3408146"/>
            <a:ext cx="2124000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sp>
        <p:nvSpPr>
          <p:cNvPr id="13" name="Line 28"/>
          <p:cNvSpPr>
            <a:spLocks noChangeShapeType="1"/>
          </p:cNvSpPr>
          <p:nvPr/>
        </p:nvSpPr>
        <p:spPr bwMode="auto">
          <a:xfrm>
            <a:off x="6094601" y="4019119"/>
            <a:ext cx="2232000" cy="0"/>
          </a:xfrm>
          <a:prstGeom prst="line">
            <a:avLst/>
          </a:prstGeom>
          <a:noFill/>
          <a:ln w="57150">
            <a:solidFill>
              <a:schemeClr val="accent2"/>
            </a:solidFill>
            <a:prstDash val="dash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78800" y="925200"/>
            <a:ext cx="5615880" cy="46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ZapfDingbats BT"/>
              <a:buNone/>
            </a:pPr>
            <a:r>
              <a:rPr lang="de-DE" sz="2200" dirty="0" err="1">
                <a:latin typeface="Arial"/>
              </a:rPr>
              <a:t>Supply</a:t>
            </a:r>
            <a:r>
              <a:rPr lang="de-DE" sz="2200" dirty="0">
                <a:latin typeface="Arial"/>
              </a:rPr>
              <a:t> </a:t>
            </a:r>
            <a:r>
              <a:rPr lang="de-DE" sz="2200" dirty="0" err="1">
                <a:latin typeface="Arial"/>
              </a:rPr>
              <a:t>without</a:t>
            </a:r>
            <a:r>
              <a:rPr lang="de-DE" sz="2200" dirty="0">
                <a:latin typeface="Arial"/>
              </a:rPr>
              <a:t> </a:t>
            </a:r>
            <a:r>
              <a:rPr lang="de-DE" sz="2200" dirty="0" err="1">
                <a:latin typeface="Arial"/>
              </a:rPr>
              <a:t>electrical</a:t>
            </a:r>
            <a:r>
              <a:rPr lang="de-DE" sz="2200" dirty="0">
                <a:latin typeface="Arial"/>
              </a:rPr>
              <a:t> </a:t>
            </a:r>
            <a:r>
              <a:rPr lang="de-DE" sz="2200" dirty="0" err="1">
                <a:latin typeface="Arial"/>
              </a:rPr>
              <a:t>isolation</a:t>
            </a:r>
            <a:endParaRPr lang="de-DE" sz="2200" dirty="0">
              <a:latin typeface="Arial"/>
            </a:endParaRPr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V="1">
            <a:off x="5835789" y="4596780"/>
            <a:ext cx="2225558" cy="8369"/>
          </a:xfrm>
          <a:prstGeom prst="line">
            <a:avLst/>
          </a:prstGeom>
          <a:noFill/>
          <a:ln w="57150">
            <a:solidFill>
              <a:srgbClr val="FFFF00"/>
            </a:solidFill>
            <a:prstDash val="dash"/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de-DE"/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3792259" y="4277999"/>
            <a:ext cx="2072662" cy="346201"/>
            <a:chOff x="-367" y="2666"/>
            <a:chExt cx="3893" cy="21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55" y="2667"/>
              <a:ext cx="870" cy="21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flipH="1">
              <a:off x="0" y="2667"/>
              <a:ext cx="2805" cy="3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2656" y="2666"/>
              <a:ext cx="870" cy="21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2656" y="2666"/>
              <a:ext cx="870" cy="21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 flipH="1">
              <a:off x="-367" y="2666"/>
              <a:ext cx="2805" cy="3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71206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728" y="953776"/>
            <a:ext cx="7086358" cy="530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8723" name="Rectangle 3"/>
          <p:cNvSpPr>
            <a:spLocks noChangeArrowheads="1"/>
          </p:cNvSpPr>
          <p:nvPr/>
        </p:nvSpPr>
        <p:spPr bwMode="auto">
          <a:xfrm>
            <a:off x="478799" y="953775"/>
            <a:ext cx="3445501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2200" dirty="0" err="1" smtClean="0"/>
              <a:t>Schematic</a:t>
            </a:r>
            <a:endParaRPr lang="de-DE" sz="2200" dirty="0">
              <a:latin typeface="Arial"/>
            </a:endParaRPr>
          </a:p>
        </p:txBody>
      </p:sp>
      <p:sp>
        <p:nvSpPr>
          <p:cNvPr id="14387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de-DE" sz="2200" dirty="0" smtClean="0"/>
              <a:t>Power </a:t>
            </a:r>
            <a:r>
              <a:rPr lang="de-DE" sz="2200" dirty="0" err="1" smtClean="0"/>
              <a:t>Supply</a:t>
            </a:r>
            <a:r>
              <a:rPr lang="de-DE" sz="2200" dirty="0" smtClean="0"/>
              <a:t> </a:t>
            </a:r>
            <a:endParaRPr lang="de-DE" sz="2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Color-</a:t>
            </a:r>
            <a:r>
              <a:rPr lang="de-DE" dirty="0" err="1" smtClean="0"/>
              <a:t>coding</a:t>
            </a:r>
            <a:endParaRPr lang="de-DE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 rot="21600000">
            <a:off x="1785755" y="1818775"/>
            <a:ext cx="2281421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700" b="0" dirty="0" smtClean="0">
                <a:latin typeface="+mn-lt"/>
              </a:rPr>
              <a:t>Digital </a:t>
            </a:r>
            <a:r>
              <a:rPr lang="de-DE" sz="1700" dirty="0" err="1">
                <a:latin typeface="+mn-lt"/>
              </a:rPr>
              <a:t>i</a:t>
            </a:r>
            <a:r>
              <a:rPr lang="de-DE" sz="1700" dirty="0" err="1" smtClean="0">
                <a:latin typeface="+mn-lt"/>
              </a:rPr>
              <a:t>nputs</a:t>
            </a:r>
            <a:endParaRPr lang="de-DE" sz="1700" b="0" dirty="0">
              <a:latin typeface="+mn-lt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45995" y="3353151"/>
            <a:ext cx="562707" cy="438150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sz="1700" b="0" dirty="0" err="1" smtClean="0">
                <a:latin typeface="+mn-lt"/>
              </a:rPr>
              <a:t>blue</a:t>
            </a:r>
            <a:endParaRPr lang="de-DE" sz="1700" b="0" dirty="0">
              <a:latin typeface="+mn-lt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838668" y="2849095"/>
            <a:ext cx="570035" cy="4381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de-DE" sz="1700" b="0" dirty="0" err="1" smtClean="0">
                <a:latin typeface="+mn-lt"/>
              </a:rPr>
              <a:t>green</a:t>
            </a:r>
            <a:endParaRPr lang="de-DE" sz="1700" b="0" dirty="0">
              <a:latin typeface="+mn-lt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838668" y="2309035"/>
            <a:ext cx="570035" cy="4381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sz="1700" b="0" dirty="0" err="1" smtClean="0">
                <a:latin typeface="+mn-lt"/>
              </a:rPr>
              <a:t>red</a:t>
            </a:r>
            <a:endParaRPr lang="de-DE" sz="1700" b="0" dirty="0">
              <a:latin typeface="+mn-lt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816786" y="1761786"/>
            <a:ext cx="591916" cy="4381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sz="1700" b="0" dirty="0" err="1" smtClean="0">
                <a:latin typeface="+mn-lt"/>
              </a:rPr>
              <a:t>yellow</a:t>
            </a:r>
            <a:endParaRPr lang="de-DE" sz="1700" b="0" dirty="0">
              <a:latin typeface="+mn-lt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845994" y="3907030"/>
            <a:ext cx="562708" cy="4286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 rot="21600000">
            <a:off x="1772913" y="2358836"/>
            <a:ext cx="2339047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sz="1700" b="0" dirty="0" smtClean="0">
                <a:latin typeface="+mn-lt"/>
              </a:rPr>
              <a:t>Digital </a:t>
            </a:r>
            <a:r>
              <a:rPr lang="de-DE" sz="1700" dirty="0" err="1">
                <a:latin typeface="+mn-lt"/>
              </a:rPr>
              <a:t>o</a:t>
            </a:r>
            <a:r>
              <a:rPr lang="de-DE" sz="1700" dirty="0" err="1" smtClean="0">
                <a:latin typeface="+mn-lt"/>
              </a:rPr>
              <a:t>utputs</a:t>
            </a:r>
            <a:endParaRPr lang="de-DE" sz="1700" b="0" dirty="0">
              <a:latin typeface="+mn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 rot="21600000">
            <a:off x="1772913" y="2913414"/>
            <a:ext cx="2339047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sz="1700" b="0" dirty="0" smtClean="0">
                <a:latin typeface="+mn-lt"/>
              </a:rPr>
              <a:t>Analog </a:t>
            </a:r>
            <a:r>
              <a:rPr lang="de-DE" sz="1700" dirty="0" err="1">
                <a:latin typeface="+mn-lt"/>
              </a:rPr>
              <a:t>i</a:t>
            </a:r>
            <a:r>
              <a:rPr lang="de-DE" sz="1700" dirty="0" err="1" smtClean="0">
                <a:latin typeface="+mn-lt"/>
              </a:rPr>
              <a:t>nputs</a:t>
            </a:r>
            <a:endParaRPr lang="de-DE" sz="1700" b="0" dirty="0">
              <a:latin typeface="+mn-lt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 rot="21600000">
            <a:off x="1772913" y="3402951"/>
            <a:ext cx="2295306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sz="1700" b="0" dirty="0" smtClean="0">
                <a:latin typeface="+mn-lt"/>
              </a:rPr>
              <a:t>Analog </a:t>
            </a:r>
            <a:r>
              <a:rPr lang="de-DE" sz="1700" dirty="0" err="1">
                <a:latin typeface="+mn-lt"/>
              </a:rPr>
              <a:t>o</a:t>
            </a:r>
            <a:r>
              <a:rPr lang="de-DE" sz="1700" dirty="0" err="1" smtClean="0">
                <a:latin typeface="+mn-lt"/>
              </a:rPr>
              <a:t>utputs</a:t>
            </a:r>
            <a:endParaRPr lang="de-DE" sz="1700" b="0" dirty="0">
              <a:latin typeface="+mn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 rot="21600000">
            <a:off x="1772914" y="3943012"/>
            <a:ext cx="2339045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sz="1700" b="0" dirty="0" smtClean="0">
                <a:latin typeface="+mn-lt"/>
              </a:rPr>
              <a:t>Specialty </a:t>
            </a:r>
            <a:r>
              <a:rPr lang="de-DE" sz="1700" dirty="0" err="1">
                <a:latin typeface="+mn-lt"/>
              </a:rPr>
              <a:t>f</a:t>
            </a:r>
            <a:r>
              <a:rPr lang="de-DE" sz="1700" b="0" dirty="0" err="1" smtClean="0">
                <a:latin typeface="+mn-lt"/>
              </a:rPr>
              <a:t>unctions</a:t>
            </a:r>
            <a:endParaRPr lang="de-DE" sz="1700" b="0" dirty="0">
              <a:latin typeface="+mn-lt"/>
            </a:endParaRPr>
          </a:p>
        </p:txBody>
      </p:sp>
      <p:pic>
        <p:nvPicPr>
          <p:cNvPr id="7170" name="Picture 2" descr="H:\präsentationen\Hamann\bunteklemm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1761" r="39062" b="42860"/>
          <a:stretch/>
        </p:blipFill>
        <p:spPr bwMode="auto">
          <a:xfrm>
            <a:off x="4663668" y="1448747"/>
            <a:ext cx="3918857" cy="323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70131" y="4702625"/>
            <a:ext cx="397914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750 – 4xx </a:t>
            </a:r>
            <a:r>
              <a:rPr lang="de-DE" sz="1700" dirty="0" err="1" smtClean="0"/>
              <a:t>inputs</a:t>
            </a:r>
            <a:endParaRPr lang="de-DE" sz="1700" dirty="0" smtClean="0"/>
          </a:p>
          <a:p>
            <a:endParaRPr lang="de-DE" sz="1700" dirty="0" smtClean="0"/>
          </a:p>
          <a:p>
            <a:r>
              <a:rPr lang="de-DE" sz="1700" dirty="0" smtClean="0"/>
              <a:t>750 – 5xx </a:t>
            </a:r>
            <a:r>
              <a:rPr lang="de-DE" sz="1700" dirty="0" err="1" smtClean="0"/>
              <a:t>outputs</a:t>
            </a:r>
            <a:endParaRPr lang="de-DE" sz="1700" dirty="0" smtClean="0"/>
          </a:p>
          <a:p>
            <a:endParaRPr lang="de-DE" sz="1700" dirty="0" smtClean="0"/>
          </a:p>
          <a:p>
            <a:r>
              <a:rPr lang="de-DE" sz="1700" dirty="0" smtClean="0"/>
              <a:t>750 – 6xx Special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system</a:t>
            </a:r>
            <a:r>
              <a:rPr lang="de-DE" sz="1700" dirty="0" smtClean="0"/>
              <a:t> </a:t>
            </a:r>
            <a:r>
              <a:rPr lang="de-DE" sz="1700" dirty="0" err="1" smtClean="0"/>
              <a:t>modules</a:t>
            </a:r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2143636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 smtClean="0"/>
              <a:t>Internal Data Bus Extension</a:t>
            </a:r>
            <a:endParaRPr lang="de-DE" sz="2200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270414"/>
              </p:ext>
            </p:extLst>
          </p:nvPr>
        </p:nvGraphicFramePr>
        <p:xfrm>
          <a:off x="1389185" y="1160463"/>
          <a:ext cx="6260123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" name="CorelPhotoPaint.Image.9" r:id="rId4" imgW="8580952" imgH="5990476" progId="CorelPhotoPaint.Image.9">
                  <p:embed/>
                </p:oleObj>
              </mc:Choice>
              <mc:Fallback>
                <p:oleObj name="CorelPhotoPaint.Image.9" r:id="rId4" imgW="8580952" imgH="5990476" progId="CorelPhotoPaint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185" y="1160463"/>
                        <a:ext cx="6260123" cy="473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12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Handling </a:t>
            </a:r>
            <a:r>
              <a:rPr lang="de-DE" dirty="0" err="1"/>
              <a:t>the</a:t>
            </a:r>
            <a:r>
              <a:rPr lang="de-DE" dirty="0"/>
              <a:t> I/O </a:t>
            </a:r>
            <a:r>
              <a:rPr lang="de-DE" dirty="0" err="1"/>
              <a:t>modules</a:t>
            </a:r>
            <a:endParaRPr lang="de-DE" sz="22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2091" y="1433149"/>
            <a:ext cx="5186519" cy="192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/>
              <a:t>Assembly: Insert </a:t>
            </a:r>
            <a:r>
              <a:rPr lang="de-DE" sz="1700" dirty="0" err="1"/>
              <a:t>until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</a:t>
            </a:r>
            <a:r>
              <a:rPr lang="de-DE" sz="1700" dirty="0" err="1"/>
              <a:t>module</a:t>
            </a:r>
            <a:r>
              <a:rPr lang="de-DE" sz="1700" dirty="0"/>
              <a:t> </a:t>
            </a:r>
            <a:r>
              <a:rPr lang="de-DE" sz="1700" dirty="0" err="1"/>
              <a:t>engages</a:t>
            </a:r>
            <a:r>
              <a:rPr lang="de-DE" sz="1700" dirty="0"/>
              <a:t> </a:t>
            </a:r>
            <a:r>
              <a:rPr lang="de-DE" sz="1700" dirty="0" err="1"/>
              <a:t>noticeably</a:t>
            </a:r>
            <a:endParaRPr lang="de-DE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/>
              <a:t>Removal: Pull on the orange </a:t>
            </a:r>
            <a:r>
              <a:rPr lang="de-DE" sz="1700" dirty="0" err="1"/>
              <a:t>actuating</a:t>
            </a:r>
            <a:r>
              <a:rPr lang="de-DE" sz="1700" dirty="0"/>
              <a:t> </a:t>
            </a:r>
            <a:r>
              <a:rPr lang="de-DE" sz="1700" dirty="0" err="1"/>
              <a:t>element</a:t>
            </a:r>
            <a:endParaRPr lang="de-DE" sz="1700" dirty="0"/>
          </a:p>
          <a:p>
            <a:endParaRPr lang="en-US" sz="1700" dirty="0"/>
          </a:p>
          <a:p>
            <a:pPr marL="180975" indent="-180975">
              <a:buFont typeface="Arial" pitchFamily="34" charset="0"/>
              <a:buChar char="•"/>
            </a:pPr>
            <a:r>
              <a:rPr lang="en-US" sz="1700" dirty="0">
                <a:latin typeface="Arial"/>
              </a:rPr>
              <a:t>Mount terminals if free of voltage</a:t>
            </a:r>
          </a:p>
          <a:p>
            <a:endParaRPr lang="en-US" sz="170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78800" y="925200"/>
            <a:ext cx="2986706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2200" dirty="0" err="1">
                <a:latin typeface="Arial"/>
              </a:rPr>
              <a:t>Assembly</a:t>
            </a:r>
            <a:r>
              <a:rPr lang="de-DE" sz="2200" dirty="0">
                <a:latin typeface="Arial"/>
              </a:rPr>
              <a:t>/</a:t>
            </a:r>
            <a:r>
              <a:rPr lang="de-DE" sz="2200" dirty="0" err="1">
                <a:latin typeface="Arial"/>
              </a:rPr>
              <a:t>Removal</a:t>
            </a:r>
            <a:endParaRPr lang="de-DE" sz="2200" dirty="0">
              <a:latin typeface="Arial"/>
            </a:endParaRPr>
          </a:p>
        </p:txBody>
      </p:sp>
      <p:pic>
        <p:nvPicPr>
          <p:cNvPr id="8" name="Picture 31" descr="C:\Users\u016299\Desktop\Handli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"/>
          <a:stretch/>
        </p:blipFill>
        <p:spPr bwMode="auto">
          <a:xfrm>
            <a:off x="5575355" y="1213121"/>
            <a:ext cx="2863795" cy="1911079"/>
          </a:xfrm>
          <a:prstGeom prst="rect">
            <a:avLst/>
          </a:prstGeom>
          <a:noFill/>
          <a:ln w="6350">
            <a:solidFill>
              <a:srgbClr val="9C9D9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4" descr="C:\Users\u016299\Desktop\Unbenannt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355" y="3715538"/>
            <a:ext cx="2872421" cy="1894118"/>
          </a:xfrm>
          <a:prstGeom prst="rect">
            <a:avLst/>
          </a:prstGeom>
          <a:noFill/>
          <a:ln w="6350">
            <a:solidFill>
              <a:srgbClr val="9C9D9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91879" y="3976788"/>
            <a:ext cx="5186519" cy="218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180975" indent="-180975">
              <a:buFont typeface="Arial" pitchFamily="34" charset="0"/>
              <a:buChar char="•"/>
            </a:pPr>
            <a:r>
              <a:rPr lang="en-US" sz="1700" dirty="0">
                <a:latin typeface="Arial"/>
              </a:rPr>
              <a:t>Be careful with the blade contacts when removing the terminal (risk of injury)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700" dirty="0"/>
          </a:p>
          <a:p>
            <a:pPr marL="180975" indent="-180975">
              <a:buFont typeface="Arial" pitchFamily="34" charset="0"/>
              <a:buChar char="•"/>
            </a:pPr>
            <a:r>
              <a:rPr lang="en-US" sz="1700" dirty="0">
                <a:latin typeface="Arial"/>
              </a:rPr>
              <a:t>Keep gold contacts clean and do not touch with fingers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700" dirty="0"/>
          </a:p>
          <a:p>
            <a:pPr marL="180975" indent="-180975">
              <a:buFont typeface="Arial" pitchFamily="34" charset="0"/>
              <a:buChar char="•"/>
            </a:pPr>
            <a:r>
              <a:rPr lang="en-US" sz="1700" dirty="0">
                <a:latin typeface="Arial"/>
              </a:rPr>
              <a:t>Deposit terminal with the printed side up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700" b="0" dirty="0" smtClean="0">
              <a:latin typeface="Arial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78800" y="3510115"/>
            <a:ext cx="1892925" cy="43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de-DE" sz="2200" dirty="0" err="1"/>
              <a:t>Practical</a:t>
            </a:r>
            <a:r>
              <a:rPr lang="de-DE" sz="2200" dirty="0"/>
              <a:t> </a:t>
            </a:r>
            <a:r>
              <a:rPr lang="de-DE" sz="2200" dirty="0" err="1"/>
              <a:t>tips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14302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ul2_Grundkurs_Hardware_neu design">
  <a:themeElements>
    <a:clrScheme name="WAGO 01">
      <a:dk1>
        <a:srgbClr val="191919"/>
      </a:dk1>
      <a:lt1>
        <a:srgbClr val="FFFFFF"/>
      </a:lt1>
      <a:dk2>
        <a:srgbClr val="191919"/>
      </a:dk2>
      <a:lt2>
        <a:srgbClr val="969696"/>
      </a:lt2>
      <a:accent1>
        <a:srgbClr val="58AB27"/>
      </a:accent1>
      <a:accent2>
        <a:srgbClr val="007CBF"/>
      </a:accent2>
      <a:accent3>
        <a:srgbClr val="7AB51D"/>
      </a:accent3>
      <a:accent4>
        <a:srgbClr val="0080C8"/>
      </a:accent4>
      <a:accent5>
        <a:srgbClr val="9C9D9D"/>
      </a:accent5>
      <a:accent6>
        <a:srgbClr val="004494"/>
      </a:accent6>
      <a:hlink>
        <a:srgbClr val="58AB27"/>
      </a:hlink>
      <a:folHlink>
        <a:srgbClr val="007CBF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58AB27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4F9B22"/>
        </a:accent6>
        <a:hlink>
          <a:srgbClr val="3D7ABE"/>
        </a:hlink>
        <a:folHlink>
          <a:srgbClr val="7DAE3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WAGO 01">
      <a:dk1>
        <a:srgbClr val="191919"/>
      </a:dk1>
      <a:lt1>
        <a:srgbClr val="FFFFFF"/>
      </a:lt1>
      <a:dk2>
        <a:srgbClr val="191919"/>
      </a:dk2>
      <a:lt2>
        <a:srgbClr val="969696"/>
      </a:lt2>
      <a:accent1>
        <a:srgbClr val="58AB27"/>
      </a:accent1>
      <a:accent2>
        <a:srgbClr val="007CBF"/>
      </a:accent2>
      <a:accent3>
        <a:srgbClr val="7AB51D"/>
      </a:accent3>
      <a:accent4>
        <a:srgbClr val="0080C8"/>
      </a:accent4>
      <a:accent5>
        <a:srgbClr val="9C9D9D"/>
      </a:accent5>
      <a:accent6>
        <a:srgbClr val="004494"/>
      </a:accent6>
      <a:hlink>
        <a:srgbClr val="58AB27"/>
      </a:hlink>
      <a:folHlink>
        <a:srgbClr val="007CBF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Modul2_Grundkurs_Hardware_neu design</Template>
  <TotalTime>0</TotalTime>
  <Words>1035</Words>
  <Application>Microsoft Office PowerPoint</Application>
  <PresentationFormat>Bildschirmpräsentation (4:3)</PresentationFormat>
  <Paragraphs>255</Paragraphs>
  <Slides>24</Slides>
  <Notes>24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6" baseType="lpstr">
      <vt:lpstr>Modul2_Grundkurs_Hardware_neu design</vt:lpstr>
      <vt:lpstr>CorelPhotoPaint.Image.9</vt:lpstr>
      <vt:lpstr>WAGO-I/O-SYSTEM Hardware</vt:lpstr>
      <vt:lpstr>Fielbus nodes</vt:lpstr>
      <vt:lpstr>Power Supply </vt:lpstr>
      <vt:lpstr>Power Supply</vt:lpstr>
      <vt:lpstr>Power Supply </vt:lpstr>
      <vt:lpstr>Power Supply </vt:lpstr>
      <vt:lpstr>Color-coding</vt:lpstr>
      <vt:lpstr>Internal Data Bus Extension</vt:lpstr>
      <vt:lpstr>Handling the I/O modules</vt:lpstr>
      <vt:lpstr>Wiring the I/O modules</vt:lpstr>
      <vt:lpstr> Connect the peripherals</vt:lpstr>
      <vt:lpstr> Connect the peripherals</vt:lpstr>
      <vt:lpstr>Configuration of the Controller</vt:lpstr>
      <vt:lpstr>Communication</vt:lpstr>
      <vt:lpstr>Serial communication interface</vt:lpstr>
      <vt:lpstr>Hardware configuration – IP address</vt:lpstr>
      <vt:lpstr>Hardware configuration – IP address</vt:lpstr>
      <vt:lpstr>Hardware configuration – runtime system</vt:lpstr>
      <vt:lpstr>Operating mode switch</vt:lpstr>
      <vt:lpstr>Diagnostic</vt:lpstr>
      <vt:lpstr>Web-based Management</vt:lpstr>
      <vt:lpstr>Web-based Management</vt:lpstr>
      <vt:lpstr>Web-based Management – additional settings </vt:lpstr>
      <vt:lpstr>PowerPoint-Präsentation</vt:lpstr>
    </vt:vector>
  </TitlesOfParts>
  <Company>Wago Kontakttechnik GmbH &amp; Co.KG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Hamann, Viktoria</dc:creator>
  <cp:lastModifiedBy>Hamann, Viktoria</cp:lastModifiedBy>
  <cp:revision>474</cp:revision>
  <cp:lastPrinted>2014-10-10T09:05:06Z</cp:lastPrinted>
  <dcterms:created xsi:type="dcterms:W3CDTF">2014-07-03T10:58:40Z</dcterms:created>
  <dcterms:modified xsi:type="dcterms:W3CDTF">2015-09-02T10:51:28Z</dcterms:modified>
</cp:coreProperties>
</file>